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9" r:id="rId3"/>
    <p:sldId id="258" r:id="rId4"/>
    <p:sldId id="257" r:id="rId5"/>
    <p:sldId id="263" r:id="rId6"/>
    <p:sldId id="264" r:id="rId7"/>
    <p:sldId id="265" r:id="rId8"/>
    <p:sldId id="266" r:id="rId9"/>
    <p:sldId id="271" r:id="rId10"/>
    <p:sldId id="270" r:id="rId11"/>
    <p:sldId id="272" r:id="rId12"/>
    <p:sldId id="261" r:id="rId13"/>
    <p:sldId id="288" r:id="rId14"/>
    <p:sldId id="260" r:id="rId15"/>
    <p:sldId id="269" r:id="rId16"/>
    <p:sldId id="267" r:id="rId17"/>
    <p:sldId id="268" r:id="rId18"/>
    <p:sldId id="283" r:id="rId19"/>
    <p:sldId id="273" r:id="rId20"/>
    <p:sldId id="284" r:id="rId21"/>
    <p:sldId id="274" r:id="rId22"/>
    <p:sldId id="290" r:id="rId23"/>
    <p:sldId id="275" r:id="rId24"/>
    <p:sldId id="291" r:id="rId25"/>
    <p:sldId id="276" r:id="rId26"/>
    <p:sldId id="282" r:id="rId27"/>
    <p:sldId id="292" r:id="rId28"/>
    <p:sldId id="278" r:id="rId29"/>
    <p:sldId id="293" r:id="rId30"/>
    <p:sldId id="277" r:id="rId31"/>
    <p:sldId id="294" r:id="rId32"/>
    <p:sldId id="279" r:id="rId33"/>
    <p:sldId id="295" r:id="rId34"/>
    <p:sldId id="280" r:id="rId35"/>
    <p:sldId id="296" r:id="rId36"/>
    <p:sldId id="281" r:id="rId37"/>
    <p:sldId id="297" r:id="rId38"/>
    <p:sldId id="285" r:id="rId39"/>
    <p:sldId id="286" r:id="rId40"/>
    <p:sldId id="298" r:id="rId41"/>
    <p:sldId id="305" r:id="rId42"/>
    <p:sldId id="314" r:id="rId43"/>
    <p:sldId id="308" r:id="rId44"/>
    <p:sldId id="310" r:id="rId45"/>
    <p:sldId id="312" r:id="rId46"/>
    <p:sldId id="287" r:id="rId47"/>
    <p:sldId id="299" r:id="rId48"/>
    <p:sldId id="289" r:id="rId49"/>
    <p:sldId id="301" r:id="rId50"/>
    <p:sldId id="303" r:id="rId5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023" autoAdjust="0"/>
  </p:normalViewPr>
  <p:slideViewPr>
    <p:cSldViewPr snapToGrid="0">
      <p:cViewPr varScale="1">
        <p:scale>
          <a:sx n="58" d="100"/>
          <a:sy n="58" d="100"/>
        </p:scale>
        <p:origin x="1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09B4B-45E5-4BBC-BD30-EC91118AD83D}" type="datetimeFigureOut">
              <a:rPr lang="es-CO" smtClean="0"/>
              <a:t>26/06/2025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DF116-32A9-4AE0-9CCC-BEE6600F6D0F}" type="slidenum">
              <a:rPr lang="es-CO" smtClean="0"/>
              <a:t>‹Nº›</a:t>
            </a:fld>
            <a:endParaRPr lang="es-CO"/>
          </a:p>
        </p:txBody>
      </p:sp>
    </p:spTree>
    <p:extLst>
      <p:ext uri="{BB962C8B-B14F-4D97-AF65-F5344CB8AC3E}">
        <p14:creationId xmlns:p14="http://schemas.microsoft.com/office/powerpoint/2010/main" val="26319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20</a:t>
            </a:fld>
            <a:endParaRPr lang="es-CO"/>
          </a:p>
        </p:txBody>
      </p:sp>
    </p:spTree>
    <p:extLst>
      <p:ext uri="{BB962C8B-B14F-4D97-AF65-F5344CB8AC3E}">
        <p14:creationId xmlns:p14="http://schemas.microsoft.com/office/powerpoint/2010/main" val="9938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1E7F-517F-B4D9-3E30-FFF0965868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687A30-7FB9-2DC9-A2D2-07FA8D844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3523AD-EB3D-27E8-4C79-52529A352F2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871AFE4-1464-F967-809E-87D080000D26}"/>
              </a:ext>
            </a:extLst>
          </p:cNvPr>
          <p:cNvSpPr>
            <a:spLocks noGrp="1"/>
          </p:cNvSpPr>
          <p:nvPr>
            <p:ph type="sldNum" sz="quarter" idx="5"/>
          </p:nvPr>
        </p:nvSpPr>
        <p:spPr/>
        <p:txBody>
          <a:bodyPr/>
          <a:lstStyle/>
          <a:p>
            <a:fld id="{08DDF116-32A9-4AE0-9CCC-BEE6600F6D0F}" type="slidenum">
              <a:rPr lang="es-CO" smtClean="0"/>
              <a:t>38</a:t>
            </a:fld>
            <a:endParaRPr lang="es-CO"/>
          </a:p>
        </p:txBody>
      </p:sp>
    </p:spTree>
    <p:extLst>
      <p:ext uri="{BB962C8B-B14F-4D97-AF65-F5344CB8AC3E}">
        <p14:creationId xmlns:p14="http://schemas.microsoft.com/office/powerpoint/2010/main" val="37690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39</a:t>
            </a:fld>
            <a:endParaRPr lang="es-CO"/>
          </a:p>
        </p:txBody>
      </p:sp>
    </p:spTree>
    <p:extLst>
      <p:ext uri="{BB962C8B-B14F-4D97-AF65-F5344CB8AC3E}">
        <p14:creationId xmlns:p14="http://schemas.microsoft.com/office/powerpoint/2010/main" val="356399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7EFC1-43CC-8419-3686-12DDF93E45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EE861A-EBF0-6448-23EA-44099C4722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75BCA7-F308-109E-9A3F-2230E26A0AE2}"/>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44CDA5E-D38E-DC42-29A0-9A22783F9858}"/>
              </a:ext>
            </a:extLst>
          </p:cNvPr>
          <p:cNvSpPr>
            <a:spLocks noGrp="1"/>
          </p:cNvSpPr>
          <p:nvPr>
            <p:ph type="sldNum" sz="quarter" idx="5"/>
          </p:nvPr>
        </p:nvSpPr>
        <p:spPr/>
        <p:txBody>
          <a:bodyPr/>
          <a:lstStyle/>
          <a:p>
            <a:fld id="{08DDF116-32A9-4AE0-9CCC-BEE6600F6D0F}" type="slidenum">
              <a:rPr lang="es-CO" smtClean="0"/>
              <a:t>40</a:t>
            </a:fld>
            <a:endParaRPr lang="es-CO"/>
          </a:p>
        </p:txBody>
      </p:sp>
    </p:spTree>
    <p:extLst>
      <p:ext uri="{BB962C8B-B14F-4D97-AF65-F5344CB8AC3E}">
        <p14:creationId xmlns:p14="http://schemas.microsoft.com/office/powerpoint/2010/main" val="19042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AAB76-BD9D-104C-362F-B98612E1C3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CE5A69-B3AA-D7BF-75CE-E33BC458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FCEC436-D67E-1895-E804-7F7D7868FC8A}"/>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ABC46759-34DC-8DF5-1E71-5B591672A7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07D76F-4F09-B213-D995-6973F061AF6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827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39098-4C71-923A-A179-FEBDDE34C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8F8D6F-FEC7-CB0F-44E7-2BFEFD34A52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03388A-30E0-A0DD-364B-08DF81F644B8}"/>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54EC29A4-5B9C-3CF5-8B82-A579CD7A4B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EB7707-BF47-CECB-C30A-2725EB658C49}"/>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8715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FD64385-F159-97CA-85CB-CC4583226A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B389B39-2263-67D3-6571-23E2543A0D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995B6C-871C-FD73-9478-1EC0A320B2EF}"/>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DD22BFD5-39A9-63EA-1E54-4F21EFB8E6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4B6C7B-CDD0-BD09-C110-E23FD5CEDE0E}"/>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3447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954B-7B67-5DF0-7122-A11B558E99E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0AF4944-BEAB-4B1A-1CC6-5FA5E2E7D2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7445C7-386D-EB85-AE7F-D567DDF2CD59}"/>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A26D2287-734A-C3F1-DECC-8260F2DFAD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911F4ED-E8B5-A191-428E-F9482B58BA5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04047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1E973-9881-2C29-E5CB-BFA5E8827E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E21DAE-18A8-84D1-CE0D-ABECBEFE7F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A7B8D2-422A-9DC5-22C1-B99BE72BEE72}"/>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C4F66C32-A066-FB46-C93F-8DE0DC18C6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6D03AE4-07B6-36B5-1C80-9F243BD83F2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1235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BD7D8-A83B-51D8-4F82-96521762C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C93D86D-EE0B-820A-4832-F4450BB1A5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48A2A88-4909-20B2-6517-741A1927E6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D8DBD4B-FABB-A9A1-FCB6-7C827062F4B4}"/>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6" name="Marcador de pie de página 5">
            <a:extLst>
              <a:ext uri="{FF2B5EF4-FFF2-40B4-BE49-F238E27FC236}">
                <a16:creationId xmlns:a16="http://schemas.microsoft.com/office/drawing/2014/main" id="{2D22D567-529B-EEF6-96BA-FDE95538147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2295FAD-646F-3175-D341-F01009D39294}"/>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21083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BF8C9-39A6-F960-DD0A-27B1F7D06B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53EFBF-E57E-99E1-F688-02C7B4E46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DD7B37-7C96-19F6-56E2-0ED41BFACF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2C0A4C2-66A5-3652-F5B5-91C4CBD4A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8C96AA-7C6E-0B6D-8E24-D857CB98B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F61B13F-D7E0-2683-99B8-59080493AB97}"/>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8" name="Marcador de pie de página 7">
            <a:extLst>
              <a:ext uri="{FF2B5EF4-FFF2-40B4-BE49-F238E27FC236}">
                <a16:creationId xmlns:a16="http://schemas.microsoft.com/office/drawing/2014/main" id="{B296A01F-65CA-1B19-6D26-A5269E6CC72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2720A-EFEE-7FBD-9D96-3A854718EACC}"/>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0633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7953-1392-A9D2-A795-079C2EC037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2E466E4-CBCD-4BE8-842A-28F6FA72C5D7}"/>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4" name="Marcador de pie de página 3">
            <a:extLst>
              <a:ext uri="{FF2B5EF4-FFF2-40B4-BE49-F238E27FC236}">
                <a16:creationId xmlns:a16="http://schemas.microsoft.com/office/drawing/2014/main" id="{33087723-811E-8742-4A98-228B2C2C9F8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BD8A4F-C06B-3342-C166-CA2BB920DABD}"/>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57549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BF450B-CC86-2B60-09A1-7B993E77235F}"/>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3" name="Marcador de pie de página 2">
            <a:extLst>
              <a:ext uri="{FF2B5EF4-FFF2-40B4-BE49-F238E27FC236}">
                <a16:creationId xmlns:a16="http://schemas.microsoft.com/office/drawing/2014/main" id="{E42B368B-915B-456D-A170-0BA9CE81D3D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B21FDC1-FEC5-CEB9-585E-4DF48BEFF7B8}"/>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192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44B8-BEAB-250B-0F9F-A7E6ED3ED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077DD8-9C9F-9B60-A2FA-5935760EF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FC3EFF-D583-2F99-5B53-1348532F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2AA56D-90CB-F1F8-BBA3-1E12F3FBDCA9}"/>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6" name="Marcador de pie de página 5">
            <a:extLst>
              <a:ext uri="{FF2B5EF4-FFF2-40B4-BE49-F238E27FC236}">
                <a16:creationId xmlns:a16="http://schemas.microsoft.com/office/drawing/2014/main" id="{61B49A5F-3071-094B-6CE4-7E15ED337E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73A03-0F96-C815-ACE8-BCE9BF78A5C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31044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7E654-BD99-6C45-2136-5A4C0910D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9BC1475-F871-C7A3-75A4-4E95AB17C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B78EAC-EB49-3775-6670-6A2CE13B1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E13547-73E6-BDF4-F4F0-0FDD6F1102BE}"/>
              </a:ext>
            </a:extLst>
          </p:cNvPr>
          <p:cNvSpPr>
            <a:spLocks noGrp="1"/>
          </p:cNvSpPr>
          <p:nvPr>
            <p:ph type="dt" sz="half" idx="10"/>
          </p:nvPr>
        </p:nvSpPr>
        <p:spPr/>
        <p:txBody>
          <a:bodyPr/>
          <a:lstStyle/>
          <a:p>
            <a:fld id="{D0129D56-407D-4048-A1BE-66EAC043A61A}" type="datetimeFigureOut">
              <a:rPr lang="es-CO" smtClean="0"/>
              <a:t>26/06/2025</a:t>
            </a:fld>
            <a:endParaRPr lang="es-CO"/>
          </a:p>
        </p:txBody>
      </p:sp>
      <p:sp>
        <p:nvSpPr>
          <p:cNvPr id="6" name="Marcador de pie de página 5">
            <a:extLst>
              <a:ext uri="{FF2B5EF4-FFF2-40B4-BE49-F238E27FC236}">
                <a16:creationId xmlns:a16="http://schemas.microsoft.com/office/drawing/2014/main" id="{697C1CE1-0A65-C273-40CD-15A7C17926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322420-66C8-F39B-9453-1B6AD408B95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58892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DC928D-8D73-338F-DF57-96498195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91A4AF9-08F2-D160-E7C4-0FA26A24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29B467-382A-DA03-FBA1-B4E6EB2E6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29D56-407D-4048-A1BE-66EAC043A61A}" type="datetimeFigureOut">
              <a:rPr lang="es-CO" smtClean="0"/>
              <a:t>26/06/2025</a:t>
            </a:fld>
            <a:endParaRPr lang="es-CO"/>
          </a:p>
        </p:txBody>
      </p:sp>
      <p:sp>
        <p:nvSpPr>
          <p:cNvPr id="5" name="Marcador de pie de página 4">
            <a:extLst>
              <a:ext uri="{FF2B5EF4-FFF2-40B4-BE49-F238E27FC236}">
                <a16:creationId xmlns:a16="http://schemas.microsoft.com/office/drawing/2014/main" id="{8E73CAF0-3552-FC54-47BE-46C198A2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0C5D2BC8-CE09-CEAB-E609-BDC8439D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8C514-0757-4796-92CF-6A44CB2E81A2}" type="slidenum">
              <a:rPr lang="es-CO" smtClean="0"/>
              <a:t>‹Nº›</a:t>
            </a:fld>
            <a:endParaRPr lang="es-CO"/>
          </a:p>
        </p:txBody>
      </p:sp>
    </p:spTree>
    <p:extLst>
      <p:ext uri="{BB962C8B-B14F-4D97-AF65-F5344CB8AC3E}">
        <p14:creationId xmlns:p14="http://schemas.microsoft.com/office/powerpoint/2010/main" val="262341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05D6A4BD-C007-F878-4FD8-9F5EBD62EB25}"/>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E0D74E6D-A339-2843-B670-5B32D632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2" y="1142999"/>
            <a:ext cx="3433106" cy="5275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D9F53C-12D6-A893-A4C9-57B70EC1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0" y="2384408"/>
            <a:ext cx="5967448" cy="403399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9;p15">
            <a:extLst>
              <a:ext uri="{FF2B5EF4-FFF2-40B4-BE49-F238E27FC236}">
                <a16:creationId xmlns:a16="http://schemas.microsoft.com/office/drawing/2014/main" id="{55061B8D-5DA8-B8F1-B085-4424EA73E10B}"/>
              </a:ext>
            </a:extLst>
          </p:cNvPr>
          <p:cNvSpPr txBox="1">
            <a:spLocks/>
          </p:cNvSpPr>
          <p:nvPr/>
        </p:nvSpPr>
        <p:spPr>
          <a:xfrm>
            <a:off x="460965" y="1349829"/>
            <a:ext cx="4644435"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1800" b="0" kern="0" dirty="0">
                <a:solidFill>
                  <a:schemeClr val="tx1">
                    <a:lumMod val="75000"/>
                    <a:lumOff val="25000"/>
                  </a:schemeClr>
                </a:solidFill>
              </a:rPr>
              <a:t>Valentina Cardona Velásquez</a:t>
            </a:r>
          </a:p>
          <a:p>
            <a:pPr>
              <a:buClr>
                <a:srgbClr val="000000"/>
              </a:buClr>
              <a:defRPr/>
            </a:pPr>
            <a:r>
              <a:rPr lang="en-US" sz="1800" b="0" kern="0" dirty="0" err="1">
                <a:solidFill>
                  <a:schemeClr val="tx1">
                    <a:lumMod val="75000"/>
                    <a:lumOff val="25000"/>
                  </a:schemeClr>
                </a:solidFill>
              </a:rPr>
              <a:t>Curso</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Análisis</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Geoespacial</a:t>
            </a:r>
            <a:r>
              <a:rPr lang="en-US" sz="1800" b="0" kern="0" dirty="0">
                <a:solidFill>
                  <a:schemeClr val="tx1">
                    <a:lumMod val="75000"/>
                    <a:lumOff val="25000"/>
                  </a:schemeClr>
                </a:solidFill>
              </a:rPr>
              <a:t> 2025-1S</a:t>
            </a:r>
          </a:p>
        </p:txBody>
      </p:sp>
    </p:spTree>
    <p:extLst>
      <p:ext uri="{BB962C8B-B14F-4D97-AF65-F5344CB8AC3E}">
        <p14:creationId xmlns:p14="http://schemas.microsoft.com/office/powerpoint/2010/main" val="302458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306BB2-D067-0673-C3F7-2ACFD04F5D52}"/>
              </a:ext>
            </a:extLst>
          </p:cNvPr>
          <p:cNvPicPr>
            <a:picLocks noChangeAspect="1"/>
          </p:cNvPicPr>
          <p:nvPr/>
        </p:nvPicPr>
        <p:blipFill>
          <a:blip r:embed="rId2"/>
          <a:stretch>
            <a:fillRect/>
          </a:stretch>
        </p:blipFill>
        <p:spPr>
          <a:xfrm>
            <a:off x="1190559" y="228600"/>
            <a:ext cx="9810881" cy="3200400"/>
          </a:xfrm>
          <a:prstGeom prst="rect">
            <a:avLst/>
          </a:prstGeom>
        </p:spPr>
      </p:pic>
      <p:pic>
        <p:nvPicPr>
          <p:cNvPr id="5" name="Imagen 4">
            <a:extLst>
              <a:ext uri="{FF2B5EF4-FFF2-40B4-BE49-F238E27FC236}">
                <a16:creationId xmlns:a16="http://schemas.microsoft.com/office/drawing/2014/main" id="{DE265ACF-A142-9F15-BBFA-40AEF7557F2B}"/>
              </a:ext>
            </a:extLst>
          </p:cNvPr>
          <p:cNvPicPr>
            <a:picLocks noChangeAspect="1"/>
          </p:cNvPicPr>
          <p:nvPr/>
        </p:nvPicPr>
        <p:blipFill>
          <a:blip r:embed="rId3"/>
          <a:stretch>
            <a:fillRect/>
          </a:stretch>
        </p:blipFill>
        <p:spPr>
          <a:xfrm>
            <a:off x="1190558" y="3429000"/>
            <a:ext cx="9810881" cy="3200400"/>
          </a:xfrm>
          <a:prstGeom prst="rect">
            <a:avLst/>
          </a:prstGeom>
        </p:spPr>
      </p:pic>
    </p:spTree>
    <p:extLst>
      <p:ext uri="{BB962C8B-B14F-4D97-AF65-F5344CB8AC3E}">
        <p14:creationId xmlns:p14="http://schemas.microsoft.com/office/powerpoint/2010/main" val="162156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5919FB-749C-CEFD-89A8-8F22BC95525E}"/>
              </a:ext>
            </a:extLst>
          </p:cNvPr>
          <p:cNvPicPr>
            <a:picLocks noChangeAspect="1"/>
          </p:cNvPicPr>
          <p:nvPr/>
        </p:nvPicPr>
        <p:blipFill>
          <a:blip r:embed="rId2"/>
          <a:stretch>
            <a:fillRect/>
          </a:stretch>
        </p:blipFill>
        <p:spPr>
          <a:xfrm>
            <a:off x="293914" y="97972"/>
            <a:ext cx="6607629" cy="6570766"/>
          </a:xfrm>
          <a:prstGeom prst="rect">
            <a:avLst/>
          </a:prstGeom>
        </p:spPr>
      </p:pic>
      <p:sp>
        <p:nvSpPr>
          <p:cNvPr id="5" name="CuadroTexto 4">
            <a:extLst>
              <a:ext uri="{FF2B5EF4-FFF2-40B4-BE49-F238E27FC236}">
                <a16:creationId xmlns:a16="http://schemas.microsoft.com/office/drawing/2014/main" id="{872752C9-2D48-5330-E870-A6CDDD9D3C92}"/>
              </a:ext>
            </a:extLst>
          </p:cNvPr>
          <p:cNvSpPr txBox="1"/>
          <p:nvPr/>
        </p:nvSpPr>
        <p:spPr>
          <a:xfrm>
            <a:off x="6901543" y="2276288"/>
            <a:ext cx="4996543" cy="1363578"/>
          </a:xfrm>
          <a:prstGeom prst="rect">
            <a:avLst/>
          </a:prstGeom>
          <a:noFill/>
        </p:spPr>
        <p:txBody>
          <a:bodyPr wrap="square">
            <a:spAutoFit/>
          </a:bodyPr>
          <a:lstStyle/>
          <a:p>
            <a:pPr>
              <a:lnSpc>
                <a:spcPts val="1425"/>
              </a:lnSpc>
              <a:buNone/>
            </a:pPr>
            <a:r>
              <a:rPr lang="es-CO" b="0" dirty="0">
                <a:effectLst/>
                <a:latin typeface="Consolas" panose="020B0609020204030204" pitchFamily="49" charset="0"/>
              </a:rPr>
              <a:t>Planteamos una </a:t>
            </a:r>
            <a:r>
              <a:rPr lang="es-CO" b="0" dirty="0" err="1">
                <a:effectLst/>
                <a:latin typeface="Consolas" panose="020B0609020204030204" pitchFamily="49" charset="0"/>
              </a:rPr>
              <a:t>clusterización</a:t>
            </a:r>
            <a:r>
              <a:rPr lang="es-CO" b="0" dirty="0">
                <a:effectLst/>
                <a:latin typeface="Consolas" panose="020B0609020204030204" pitchFamily="49" charset="0"/>
              </a:rPr>
              <a:t>:</a:t>
            </a:r>
          </a:p>
          <a:p>
            <a:pPr marL="285750" indent="-285750">
              <a:lnSpc>
                <a:spcPts val="1425"/>
              </a:lnSpc>
              <a:buFont typeface="Arial" panose="020B0604020202020204" pitchFamily="34" charset="0"/>
              <a:buChar char="•"/>
            </a:pPr>
            <a:r>
              <a:rPr lang="es-CO" b="0" dirty="0" err="1">
                <a:effectLst/>
                <a:latin typeface="Consolas" panose="020B0609020204030204" pitchFamily="49" charset="0"/>
              </a:rPr>
              <a:t>poblacion</a:t>
            </a:r>
            <a:r>
              <a:rPr lang="es-CO" b="0" dirty="0">
                <a:effectLst/>
                <a:latin typeface="Consolas" panose="020B0609020204030204" pitchFamily="49" charset="0"/>
              </a:rPr>
              <a:t> </a:t>
            </a:r>
            <a:r>
              <a:rPr lang="es-CO" b="0" dirty="0" err="1">
                <a:effectLst/>
                <a:latin typeface="Consolas" panose="020B0609020204030204" pitchFamily="49" charset="0"/>
              </a:rPr>
              <a:t>minima</a:t>
            </a:r>
            <a:r>
              <a:rPr lang="es-CO" b="0" dirty="0">
                <a:effectLst/>
                <a:latin typeface="Consolas" panose="020B0609020204030204" pitchFamily="49" charset="0"/>
              </a:rPr>
              <a:t> viable (50 individuos)</a:t>
            </a:r>
          </a:p>
          <a:p>
            <a:pPr marL="285750" indent="-285750">
              <a:lnSpc>
                <a:spcPts val="1425"/>
              </a:lnSpc>
              <a:buFont typeface="Arial" panose="020B0604020202020204" pitchFamily="34" charset="0"/>
              <a:buChar char="•"/>
            </a:pPr>
            <a:r>
              <a:rPr lang="es-CO" b="0" dirty="0">
                <a:effectLst/>
                <a:latin typeface="Consolas" panose="020B0609020204030204" pitchFamily="49" charset="0"/>
              </a:rPr>
              <a:t>Distancia máxima para considerarse dentro de un mismo </a:t>
            </a:r>
            <a:r>
              <a:rPr lang="es-CO" b="0" dirty="0" err="1">
                <a:effectLst/>
                <a:latin typeface="Consolas" panose="020B0609020204030204" pitchFamily="49" charset="0"/>
              </a:rPr>
              <a:t>cluster</a:t>
            </a:r>
            <a:r>
              <a:rPr lang="es-CO" b="0" dirty="0">
                <a:effectLst/>
                <a:latin typeface="Consolas" panose="020B0609020204030204" pitchFamily="49" charset="0"/>
              </a:rPr>
              <a:t> (50km)</a:t>
            </a:r>
          </a:p>
          <a:p>
            <a:pPr marL="285750" indent="-285750">
              <a:lnSpc>
                <a:spcPts val="1425"/>
              </a:lnSpc>
              <a:buFont typeface="Arial" panose="020B0604020202020204" pitchFamily="34" charset="0"/>
              <a:buChar char="•"/>
            </a:pPr>
            <a:endParaRPr lang="es-CO" dirty="0">
              <a:latin typeface="Consolas" panose="020B0609020204030204" pitchFamily="49" charset="0"/>
            </a:endParaRPr>
          </a:p>
          <a:p>
            <a:pPr>
              <a:lnSpc>
                <a:spcPts val="1425"/>
              </a:lnSpc>
            </a:pPr>
            <a:r>
              <a:rPr lang="es-CO" dirty="0">
                <a:latin typeface="Consolas" panose="020B0609020204030204" pitchFamily="49" charset="0"/>
              </a:rPr>
              <a:t>7 clústeres</a:t>
            </a:r>
            <a:endParaRPr lang="es-CO" b="0" dirty="0">
              <a:effectLst/>
              <a:latin typeface="Consolas" panose="020B0609020204030204" pitchFamily="49" charset="0"/>
            </a:endParaRPr>
          </a:p>
        </p:txBody>
      </p:sp>
    </p:spTree>
    <p:extLst>
      <p:ext uri="{BB962C8B-B14F-4D97-AF65-F5344CB8AC3E}">
        <p14:creationId xmlns:p14="http://schemas.microsoft.com/office/powerpoint/2010/main" val="224798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4BB-1F03-A694-C3F5-6CAFDDAB7F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D7E6B4-3685-1FA7-2CAF-D01D2B3576C3}"/>
              </a:ext>
            </a:extLst>
          </p:cNvPr>
          <p:cNvPicPr>
            <a:picLocks noChangeAspect="1"/>
          </p:cNvPicPr>
          <p:nvPr/>
        </p:nvPicPr>
        <p:blipFill>
          <a:blip r:embed="rId2"/>
          <a:stretch>
            <a:fillRect/>
          </a:stretch>
        </p:blipFill>
        <p:spPr>
          <a:xfrm>
            <a:off x="1920017" y="4288612"/>
            <a:ext cx="2171639" cy="2398093"/>
          </a:xfrm>
          <a:prstGeom prst="rect">
            <a:avLst/>
          </a:prstGeom>
        </p:spPr>
      </p:pic>
      <p:pic>
        <p:nvPicPr>
          <p:cNvPr id="9" name="Imagen 8">
            <a:extLst>
              <a:ext uri="{FF2B5EF4-FFF2-40B4-BE49-F238E27FC236}">
                <a16:creationId xmlns:a16="http://schemas.microsoft.com/office/drawing/2014/main" id="{B7FF11C0-6560-1FAC-CBB0-5DC255A90C32}"/>
              </a:ext>
            </a:extLst>
          </p:cNvPr>
          <p:cNvPicPr>
            <a:picLocks noChangeAspect="1"/>
          </p:cNvPicPr>
          <p:nvPr/>
        </p:nvPicPr>
        <p:blipFill>
          <a:blip r:embed="rId3"/>
          <a:stretch>
            <a:fillRect/>
          </a:stretch>
        </p:blipFill>
        <p:spPr>
          <a:xfrm>
            <a:off x="1364563" y="1805956"/>
            <a:ext cx="3703381" cy="2482656"/>
          </a:xfrm>
          <a:prstGeom prst="rect">
            <a:avLst/>
          </a:prstGeom>
        </p:spPr>
      </p:pic>
      <p:pic>
        <p:nvPicPr>
          <p:cNvPr id="4" name="Imagen 3">
            <a:extLst>
              <a:ext uri="{FF2B5EF4-FFF2-40B4-BE49-F238E27FC236}">
                <a16:creationId xmlns:a16="http://schemas.microsoft.com/office/drawing/2014/main" id="{DCC5B89C-A151-141D-E8AE-C15B452559B9}"/>
              </a:ext>
            </a:extLst>
          </p:cNvPr>
          <p:cNvPicPr>
            <a:picLocks noChangeAspect="1"/>
          </p:cNvPicPr>
          <p:nvPr/>
        </p:nvPicPr>
        <p:blipFill>
          <a:blip r:embed="rId4"/>
          <a:stretch>
            <a:fillRect/>
          </a:stretch>
        </p:blipFill>
        <p:spPr>
          <a:xfrm>
            <a:off x="6799260" y="1805956"/>
            <a:ext cx="5118793" cy="4635729"/>
          </a:xfrm>
          <a:prstGeom prst="rect">
            <a:avLst/>
          </a:prstGeom>
        </p:spPr>
      </p:pic>
      <p:cxnSp>
        <p:nvCxnSpPr>
          <p:cNvPr id="8" name="Conector recto de flecha 7">
            <a:extLst>
              <a:ext uri="{FF2B5EF4-FFF2-40B4-BE49-F238E27FC236}">
                <a16:creationId xmlns:a16="http://schemas.microsoft.com/office/drawing/2014/main" id="{850C4D11-0BD2-59CB-3A43-AA897E29B513}"/>
              </a:ext>
            </a:extLst>
          </p:cNvPr>
          <p:cNvCxnSpPr/>
          <p:nvPr/>
        </p:nvCxnSpPr>
        <p:spPr>
          <a:xfrm>
            <a:off x="5617029" y="3429000"/>
            <a:ext cx="10341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Google Shape;49;p15">
            <a:extLst>
              <a:ext uri="{FF2B5EF4-FFF2-40B4-BE49-F238E27FC236}">
                <a16:creationId xmlns:a16="http://schemas.microsoft.com/office/drawing/2014/main" id="{7A5BE480-BDA4-2324-B5EC-D31A601842BC}"/>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endParaRPr lang="en-US" sz="2400" b="0" kern="0"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08D3C81-AC88-A7A3-8F57-65AD545F8846}"/>
              </a:ext>
            </a:extLst>
          </p:cNvPr>
          <p:cNvSpPr txBox="1"/>
          <p:nvPr/>
        </p:nvSpPr>
        <p:spPr>
          <a:xfrm>
            <a:off x="365648" y="800801"/>
            <a:ext cx="9821089" cy="1015663"/>
          </a:xfrm>
          <a:prstGeom prst="rect">
            <a:avLst/>
          </a:prstGeom>
          <a:noFill/>
          <a:ln>
            <a:solidFill>
              <a:schemeClr val="tx2">
                <a:lumMod val="75000"/>
                <a:lumOff val="25000"/>
              </a:schemeClr>
            </a:solidFill>
          </a:ln>
        </p:spPr>
        <p:txBody>
          <a:bodyPr wrap="square">
            <a:spAutoFit/>
          </a:bodyPr>
          <a:lstStyle/>
          <a:p>
            <a:pPr>
              <a:buNone/>
            </a:pPr>
            <a:r>
              <a:rPr lang="es-CO" sz="2000" dirty="0"/>
              <a:t>Estos son los datos climáticos de </a:t>
            </a:r>
            <a:r>
              <a:rPr lang="es-CO" sz="2000" dirty="0" err="1"/>
              <a:t>WorldClim</a:t>
            </a:r>
            <a:r>
              <a:rPr lang="es-CO" sz="2000" dirty="0"/>
              <a:t> versión 2.1 para el período 1970-2000. Esta versión se publicó en enero de 2020. Los datos están en resoluciones espaciales de 2.5m (~21.4 km²)</a:t>
            </a:r>
          </a:p>
        </p:txBody>
      </p:sp>
    </p:spTree>
    <p:extLst>
      <p:ext uri="{BB962C8B-B14F-4D97-AF65-F5344CB8AC3E}">
        <p14:creationId xmlns:p14="http://schemas.microsoft.com/office/powerpoint/2010/main" val="208854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7E1D-509D-5B5E-69C1-338275EA345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0DF384C-9007-77D4-5C7B-6174A1826356}"/>
              </a:ext>
            </a:extLst>
          </p:cNvPr>
          <p:cNvSpPr txBox="1"/>
          <p:nvPr/>
        </p:nvSpPr>
        <p:spPr>
          <a:xfrm>
            <a:off x="362994" y="771743"/>
            <a:ext cx="11570542" cy="5632311"/>
          </a:xfrm>
          <a:prstGeom prst="rect">
            <a:avLst/>
          </a:prstGeom>
          <a:noFill/>
          <a:ln>
            <a:solidFill>
              <a:schemeClr val="tx2">
                <a:lumMod val="75000"/>
                <a:lumOff val="25000"/>
              </a:schemeClr>
            </a:solidFill>
          </a:ln>
        </p:spPr>
        <p:txBody>
          <a:bodyPr wrap="square">
            <a:spAutoFit/>
          </a:bodyPr>
          <a:lstStyle/>
          <a:p>
            <a:r>
              <a:rPr lang="es-CO" dirty="0"/>
              <a:t>Se codifican de la siguiente manera:</a:t>
            </a:r>
          </a:p>
          <a:p>
            <a:pPr marL="285750" indent="-285750">
              <a:buFont typeface="Arial" panose="020B0604020202020204" pitchFamily="34" charset="0"/>
              <a:buChar char="•"/>
            </a:pPr>
            <a:r>
              <a:rPr lang="es-CO" dirty="0"/>
              <a:t>BIO1 = Temperatura media anual</a:t>
            </a:r>
          </a:p>
          <a:p>
            <a:pPr marL="285750" indent="-285750">
              <a:buFont typeface="Arial" panose="020B0604020202020204" pitchFamily="34" charset="0"/>
              <a:buChar char="•"/>
            </a:pPr>
            <a:r>
              <a:rPr lang="es-CO" dirty="0"/>
              <a:t>BIO2 = Rango medio diurno (Media mensual (temperatura máxima - temperatura mínima))</a:t>
            </a:r>
          </a:p>
          <a:p>
            <a:pPr marL="285750" indent="-285750">
              <a:buFont typeface="Arial" panose="020B0604020202020204" pitchFamily="34" charset="0"/>
              <a:buChar char="•"/>
            </a:pPr>
            <a:r>
              <a:rPr lang="es-CO" dirty="0"/>
              <a:t>BIO3 = </a:t>
            </a:r>
            <a:r>
              <a:rPr lang="es-CO" dirty="0" err="1"/>
              <a:t>Isotermalidad</a:t>
            </a:r>
            <a:r>
              <a:rPr lang="es-CO" dirty="0"/>
              <a:t> (BIO2/BIO7) (×100)</a:t>
            </a:r>
          </a:p>
          <a:p>
            <a:pPr marL="285750" indent="-285750">
              <a:buFont typeface="Arial" panose="020B0604020202020204" pitchFamily="34" charset="0"/>
              <a:buChar char="•"/>
            </a:pPr>
            <a:r>
              <a:rPr lang="es-CO" dirty="0"/>
              <a:t>BIO4 = Estacionalidad de la temperatura (desviación estándar ×100)</a:t>
            </a:r>
          </a:p>
          <a:p>
            <a:pPr marL="285750" indent="-285750">
              <a:buFont typeface="Arial" panose="020B0604020202020204" pitchFamily="34" charset="0"/>
              <a:buChar char="•"/>
            </a:pPr>
            <a:r>
              <a:rPr lang="es-CO" dirty="0"/>
              <a:t>BIO5 = Temperatura máxima del mes más cálido</a:t>
            </a:r>
          </a:p>
          <a:p>
            <a:pPr marL="285750" indent="-285750">
              <a:buFont typeface="Arial" panose="020B0604020202020204" pitchFamily="34" charset="0"/>
              <a:buChar char="•"/>
            </a:pPr>
            <a:r>
              <a:rPr lang="es-CO" dirty="0"/>
              <a:t>BIO6 = Temperatura mínima del mes más frío</a:t>
            </a:r>
          </a:p>
          <a:p>
            <a:pPr marL="285750" indent="-285750">
              <a:buFont typeface="Arial" panose="020B0604020202020204" pitchFamily="34" charset="0"/>
              <a:buChar char="•"/>
            </a:pPr>
            <a:r>
              <a:rPr lang="es-CO" dirty="0"/>
              <a:t>BIO7 = Rango anual de temperatura (BIO5-BIO6)</a:t>
            </a:r>
          </a:p>
          <a:p>
            <a:pPr marL="285750" indent="-285750">
              <a:buFont typeface="Arial" panose="020B0604020202020204" pitchFamily="34" charset="0"/>
              <a:buChar char="•"/>
            </a:pPr>
            <a:r>
              <a:rPr lang="es-CO" dirty="0"/>
              <a:t>BIO8 = Temperatura media del trimestre más húmedo</a:t>
            </a:r>
          </a:p>
          <a:p>
            <a:pPr marL="285750" indent="-285750">
              <a:buFont typeface="Arial" panose="020B0604020202020204" pitchFamily="34" charset="0"/>
              <a:buChar char="•"/>
            </a:pPr>
            <a:r>
              <a:rPr lang="es-CO" dirty="0"/>
              <a:t>BIO9 = Temperatura media del trimestre más seco</a:t>
            </a:r>
          </a:p>
          <a:p>
            <a:pPr marL="285750" indent="-285750">
              <a:buFont typeface="Arial" panose="020B0604020202020204" pitchFamily="34" charset="0"/>
              <a:buChar char="•"/>
            </a:pPr>
            <a:r>
              <a:rPr lang="es-CO" dirty="0"/>
              <a:t>BIO10 = Temperatura media del trimestre más cálido</a:t>
            </a:r>
          </a:p>
          <a:p>
            <a:pPr marL="285750" indent="-285750">
              <a:buFont typeface="Arial" panose="020B0604020202020204" pitchFamily="34" charset="0"/>
              <a:buChar char="•"/>
            </a:pPr>
            <a:r>
              <a:rPr lang="es-CO" dirty="0"/>
              <a:t>BIO11 = Temperatura media del trimestre más frío</a:t>
            </a:r>
          </a:p>
          <a:p>
            <a:pPr marL="285750" indent="-285750">
              <a:buFont typeface="Arial" panose="020B0604020202020204" pitchFamily="34" charset="0"/>
              <a:buChar char="•"/>
            </a:pPr>
            <a:r>
              <a:rPr lang="es-CO" dirty="0"/>
              <a:t>BIO12 = Precipitación anual</a:t>
            </a:r>
          </a:p>
          <a:p>
            <a:pPr marL="285750" indent="-285750">
              <a:buFont typeface="Arial" panose="020B0604020202020204" pitchFamily="34" charset="0"/>
              <a:buChar char="•"/>
            </a:pPr>
            <a:r>
              <a:rPr lang="es-CO" dirty="0"/>
              <a:t>BIO13 = Precipitación del mes más lluvioso</a:t>
            </a:r>
          </a:p>
          <a:p>
            <a:pPr marL="285750" indent="-285750">
              <a:buFont typeface="Arial" panose="020B0604020202020204" pitchFamily="34" charset="0"/>
              <a:buChar char="•"/>
            </a:pPr>
            <a:r>
              <a:rPr lang="es-CO" dirty="0"/>
              <a:t>BIO14 = Precipitación del mes más seco</a:t>
            </a:r>
          </a:p>
          <a:p>
            <a:pPr marL="285750" indent="-285750">
              <a:buFont typeface="Arial" panose="020B0604020202020204" pitchFamily="34" charset="0"/>
              <a:buChar char="•"/>
            </a:pPr>
            <a:r>
              <a:rPr lang="es-CO" dirty="0"/>
              <a:t>BIO15 = Estacionalidad de la precipitación (coeficiente de variación)</a:t>
            </a:r>
          </a:p>
          <a:p>
            <a:pPr marL="285750" indent="-285750">
              <a:buFont typeface="Arial" panose="020B0604020202020204" pitchFamily="34" charset="0"/>
              <a:buChar char="•"/>
            </a:pPr>
            <a:r>
              <a:rPr lang="es-CO" dirty="0"/>
              <a:t>BIO16 = Precipitación del trimestre más húmedo</a:t>
            </a:r>
          </a:p>
          <a:p>
            <a:pPr marL="285750" indent="-285750">
              <a:buFont typeface="Arial" panose="020B0604020202020204" pitchFamily="34" charset="0"/>
              <a:buChar char="•"/>
            </a:pPr>
            <a:r>
              <a:rPr lang="es-CO" dirty="0"/>
              <a:t>BIO17 = Precipitación del trimestre más seco</a:t>
            </a:r>
          </a:p>
          <a:p>
            <a:pPr marL="285750" indent="-285750">
              <a:buFont typeface="Arial" panose="020B0604020202020204" pitchFamily="34" charset="0"/>
              <a:buChar char="•"/>
            </a:pPr>
            <a:r>
              <a:rPr lang="es-CO" dirty="0"/>
              <a:t>BIO18 = Precipitación del trimestre más cálido</a:t>
            </a:r>
          </a:p>
          <a:p>
            <a:pPr marL="285750" indent="-285750">
              <a:buFont typeface="Arial" panose="020B0604020202020204" pitchFamily="34" charset="0"/>
              <a:buChar char="•"/>
            </a:pPr>
            <a:r>
              <a:rPr lang="es-CO" dirty="0"/>
              <a:t>BIO19 = Precipitación del trimestre más frío</a:t>
            </a:r>
          </a:p>
        </p:txBody>
      </p:sp>
      <p:pic>
        <p:nvPicPr>
          <p:cNvPr id="4" name="Imagen 3">
            <a:extLst>
              <a:ext uri="{FF2B5EF4-FFF2-40B4-BE49-F238E27FC236}">
                <a16:creationId xmlns:a16="http://schemas.microsoft.com/office/drawing/2014/main" id="{015EC899-AC18-B1D2-99E1-F1C0BE7012DE}"/>
              </a:ext>
            </a:extLst>
          </p:cNvPr>
          <p:cNvPicPr>
            <a:picLocks noChangeAspect="1"/>
          </p:cNvPicPr>
          <p:nvPr/>
        </p:nvPicPr>
        <p:blipFill>
          <a:blip r:embed="rId2"/>
          <a:stretch>
            <a:fillRect/>
          </a:stretch>
        </p:blipFill>
        <p:spPr>
          <a:xfrm>
            <a:off x="7761413" y="2478794"/>
            <a:ext cx="4172123" cy="3778397"/>
          </a:xfrm>
          <a:prstGeom prst="rect">
            <a:avLst/>
          </a:prstGeom>
        </p:spPr>
      </p:pic>
      <p:sp>
        <p:nvSpPr>
          <p:cNvPr id="2" name="Google Shape;49;p15">
            <a:extLst>
              <a:ext uri="{FF2B5EF4-FFF2-40B4-BE49-F238E27FC236}">
                <a16:creationId xmlns:a16="http://schemas.microsoft.com/office/drawing/2014/main" id="{4201C777-9D10-DCAA-E7EE-98F0BBDB2659}"/>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Biovariables</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375803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7BB3DE95-9315-13C4-5993-FB3C3DA4AF7C}"/>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3126237"/>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3DFB9538-6518-6FD9-8C33-28880EDBEBCE}"/>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3083038"/>
            <a:ext cx="3778714" cy="3176249"/>
          </a:xfrm>
          <a:prstGeom prst="rect">
            <a:avLst/>
          </a:prstGeom>
        </p:spPr>
      </p:pic>
      <p:pic>
        <p:nvPicPr>
          <p:cNvPr id="10" name="Imagen 9">
            <a:extLst>
              <a:ext uri="{FF2B5EF4-FFF2-40B4-BE49-F238E27FC236}">
                <a16:creationId xmlns:a16="http://schemas.microsoft.com/office/drawing/2014/main" id="{7324AF94-7586-B7B9-5E05-838F05E43BF9}"/>
              </a:ext>
            </a:extLst>
          </p:cNvPr>
          <p:cNvPicPr>
            <a:picLocks noChangeAspect="1"/>
          </p:cNvPicPr>
          <p:nvPr/>
        </p:nvPicPr>
        <p:blipFill>
          <a:blip r:embed="rId4"/>
          <a:stretch>
            <a:fillRect/>
          </a:stretch>
        </p:blipFill>
        <p:spPr>
          <a:xfrm>
            <a:off x="261265" y="3445378"/>
            <a:ext cx="2057428" cy="1863266"/>
          </a:xfrm>
          <a:prstGeom prst="rect">
            <a:avLst/>
          </a:prstGeom>
        </p:spPr>
      </p:pic>
      <p:cxnSp>
        <p:nvCxnSpPr>
          <p:cNvPr id="22" name="Conector recto 21">
            <a:extLst>
              <a:ext uri="{FF2B5EF4-FFF2-40B4-BE49-F238E27FC236}">
                <a16:creationId xmlns:a16="http://schemas.microsoft.com/office/drawing/2014/main" id="{AEC6809C-5B81-142F-F6D3-89B0573DA34F}"/>
              </a:ext>
            </a:extLst>
          </p:cNvPr>
          <p:cNvCxnSpPr/>
          <p:nvPr/>
        </p:nvCxnSpPr>
        <p:spPr>
          <a:xfrm>
            <a:off x="4572001" y="5943596"/>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2F26763-A7B4-B861-533E-B5FA7F871B31}"/>
              </a:ext>
            </a:extLst>
          </p:cNvPr>
          <p:cNvCxnSpPr/>
          <p:nvPr/>
        </p:nvCxnSpPr>
        <p:spPr>
          <a:xfrm>
            <a:off x="4822371" y="570411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31204FD1-D7FB-2367-3B29-907196747657}"/>
              </a:ext>
            </a:extLst>
          </p:cNvPr>
          <p:cNvCxnSpPr/>
          <p:nvPr/>
        </p:nvCxnSpPr>
        <p:spPr>
          <a:xfrm>
            <a:off x="9263735" y="3722919"/>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F54B5B50-DC00-B8B7-B90F-35AC988FE239}"/>
              </a:ext>
            </a:extLst>
          </p:cNvPr>
          <p:cNvCxnSpPr/>
          <p:nvPr/>
        </p:nvCxnSpPr>
        <p:spPr>
          <a:xfrm>
            <a:off x="8969826" y="3679371"/>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94AAFC04-65E7-F793-62CE-2CAD6B94039B}"/>
              </a:ext>
            </a:extLst>
          </p:cNvPr>
          <p:cNvSpPr txBox="1"/>
          <p:nvPr/>
        </p:nvSpPr>
        <p:spPr>
          <a:xfrm>
            <a:off x="8585964" y="3273940"/>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FBF84648-D636-2E51-CB23-792A9A0D4624}"/>
              </a:ext>
            </a:extLst>
          </p:cNvPr>
          <p:cNvCxnSpPr>
            <a:cxnSpLocks/>
            <a:stCxn id="10" idx="3"/>
          </p:cNvCxnSpPr>
          <p:nvPr/>
        </p:nvCxnSpPr>
        <p:spPr>
          <a:xfrm>
            <a:off x="2318693" y="4377011"/>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2A125A20-EA22-E0C7-7234-58423480DB4F}"/>
              </a:ext>
            </a:extLst>
          </p:cNvPr>
          <p:cNvSpPr txBox="1"/>
          <p:nvPr/>
        </p:nvSpPr>
        <p:spPr>
          <a:xfrm rot="5400000">
            <a:off x="8646510" y="4398220"/>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
        <p:nvSpPr>
          <p:cNvPr id="11" name="Google Shape;49;p15">
            <a:extLst>
              <a:ext uri="{FF2B5EF4-FFF2-40B4-BE49-F238E27FC236}">
                <a16:creationId xmlns:a16="http://schemas.microsoft.com/office/drawing/2014/main" id="{CBA27A28-C8EF-195E-F82C-5E7E6A5D0B7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sp>
        <p:nvSpPr>
          <p:cNvPr id="12" name="CuadroTexto 11">
            <a:extLst>
              <a:ext uri="{FF2B5EF4-FFF2-40B4-BE49-F238E27FC236}">
                <a16:creationId xmlns:a16="http://schemas.microsoft.com/office/drawing/2014/main" id="{D32F25E8-4DEE-F600-6E00-89C9B10F9D67}"/>
              </a:ext>
            </a:extLst>
          </p:cNvPr>
          <p:cNvSpPr txBox="1"/>
          <p:nvPr/>
        </p:nvSpPr>
        <p:spPr>
          <a:xfrm>
            <a:off x="459083" y="812314"/>
            <a:ext cx="10744200" cy="1908215"/>
          </a:xfrm>
          <a:prstGeom prst="rect">
            <a:avLst/>
          </a:prstGeom>
          <a:noFill/>
        </p:spPr>
        <p:txBody>
          <a:bodyPr wrap="square" rtlCol="0">
            <a:spAutoFit/>
          </a:bodyPr>
          <a:lstStyle/>
          <a:p>
            <a:pPr>
              <a:buNone/>
            </a:pPr>
            <a:r>
              <a:rPr lang="es-CO" sz="2000" b="1" dirty="0"/>
              <a:t>GLM de Poisson homogéneo</a:t>
            </a:r>
          </a:p>
          <a:p>
            <a:r>
              <a:rPr lang="es-CO" sz="2000" dirty="0"/>
              <a:t>Supongamos que estamos analizando la cantidad de “observación de Balso” en diferentes celdas de una cuadrícula de 2.5min. Queremos modelar cómo ciertos factores ambientales afectan el número de observaciones de Balso en cada celda. Utilizaremos un modelo de Poisson para modelar el número de observación en función de estas covariables.</a:t>
            </a:r>
          </a:p>
          <a:p>
            <a:endParaRPr lang="es-CO" dirty="0"/>
          </a:p>
        </p:txBody>
      </p:sp>
    </p:spTree>
    <p:extLst>
      <p:ext uri="{BB962C8B-B14F-4D97-AF65-F5344CB8AC3E}">
        <p14:creationId xmlns:p14="http://schemas.microsoft.com/office/powerpoint/2010/main" val="275852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62F1-7234-66E3-C688-F9D39C592E69}"/>
            </a:ext>
          </a:extLst>
        </p:cNvPr>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C3810989-63C9-3D8E-9FE7-8C09AA9F6242}"/>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513669"/>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EB2825F1-2849-7C26-FF54-A696940A631A}"/>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470470"/>
            <a:ext cx="3778714" cy="3176249"/>
          </a:xfrm>
          <a:prstGeom prst="rect">
            <a:avLst/>
          </a:prstGeom>
        </p:spPr>
      </p:pic>
      <p:pic>
        <p:nvPicPr>
          <p:cNvPr id="10" name="Imagen 9">
            <a:extLst>
              <a:ext uri="{FF2B5EF4-FFF2-40B4-BE49-F238E27FC236}">
                <a16:creationId xmlns:a16="http://schemas.microsoft.com/office/drawing/2014/main" id="{E02851DD-25DD-82E8-C6D1-90F40DAEACE5}"/>
              </a:ext>
            </a:extLst>
          </p:cNvPr>
          <p:cNvPicPr>
            <a:picLocks noChangeAspect="1"/>
          </p:cNvPicPr>
          <p:nvPr/>
        </p:nvPicPr>
        <p:blipFill>
          <a:blip r:embed="rId4"/>
          <a:stretch>
            <a:fillRect/>
          </a:stretch>
        </p:blipFill>
        <p:spPr>
          <a:xfrm>
            <a:off x="261265" y="832810"/>
            <a:ext cx="2057428" cy="1863266"/>
          </a:xfrm>
          <a:prstGeom prst="rect">
            <a:avLst/>
          </a:prstGeom>
        </p:spPr>
      </p:pic>
      <p:pic>
        <p:nvPicPr>
          <p:cNvPr id="18" name="Imagen 17">
            <a:extLst>
              <a:ext uri="{FF2B5EF4-FFF2-40B4-BE49-F238E27FC236}">
                <a16:creationId xmlns:a16="http://schemas.microsoft.com/office/drawing/2014/main" id="{8391CA43-C9A0-A683-09E7-8EC4E38189B0}"/>
              </a:ext>
            </a:extLst>
          </p:cNvPr>
          <p:cNvPicPr>
            <a:picLocks noChangeAspect="1"/>
          </p:cNvPicPr>
          <p:nvPr/>
        </p:nvPicPr>
        <p:blipFill>
          <a:blip r:embed="rId5"/>
          <a:stretch>
            <a:fillRect/>
          </a:stretch>
        </p:blipFill>
        <p:spPr>
          <a:xfrm>
            <a:off x="191169" y="4279165"/>
            <a:ext cx="9284177" cy="2267067"/>
          </a:xfrm>
          <a:prstGeom prst="rect">
            <a:avLst/>
          </a:prstGeom>
        </p:spPr>
      </p:pic>
      <p:cxnSp>
        <p:nvCxnSpPr>
          <p:cNvPr id="22" name="Conector recto 21">
            <a:extLst>
              <a:ext uri="{FF2B5EF4-FFF2-40B4-BE49-F238E27FC236}">
                <a16:creationId xmlns:a16="http://schemas.microsoft.com/office/drawing/2014/main" id="{D2AEB683-0A42-034A-D2E3-40DB5551E3F8}"/>
              </a:ext>
            </a:extLst>
          </p:cNvPr>
          <p:cNvCxnSpPr/>
          <p:nvPr/>
        </p:nvCxnSpPr>
        <p:spPr>
          <a:xfrm>
            <a:off x="4572001"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1FBE2CA-1F3C-A7A8-C669-ACE3E4CB48C0}"/>
              </a:ext>
            </a:extLst>
          </p:cNvPr>
          <p:cNvCxnSpPr/>
          <p:nvPr/>
        </p:nvCxnSpPr>
        <p:spPr>
          <a:xfrm>
            <a:off x="4822371" y="3091544"/>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C8C9055-ACCF-7773-F0FC-A0D4F73D6EA4}"/>
              </a:ext>
            </a:extLst>
          </p:cNvPr>
          <p:cNvCxnSpPr/>
          <p:nvPr/>
        </p:nvCxnSpPr>
        <p:spPr>
          <a:xfrm>
            <a:off x="9405250" y="338546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2968D34E-2B83-EB7A-EC13-563E6BF2C4D4}"/>
              </a:ext>
            </a:extLst>
          </p:cNvPr>
          <p:cNvCxnSpPr/>
          <p:nvPr/>
        </p:nvCxnSpPr>
        <p:spPr>
          <a:xfrm>
            <a:off x="9143998"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5E80AF63-4B05-5A0E-C1C1-30F897806732}"/>
              </a:ext>
            </a:extLst>
          </p:cNvPr>
          <p:cNvSpPr txBox="1"/>
          <p:nvPr/>
        </p:nvSpPr>
        <p:spPr>
          <a:xfrm>
            <a:off x="8694821" y="2958254"/>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18A4F4E8-6B22-2D1F-25E6-656041129912}"/>
              </a:ext>
            </a:extLst>
          </p:cNvPr>
          <p:cNvCxnSpPr>
            <a:cxnSpLocks/>
            <a:stCxn id="10" idx="3"/>
          </p:cNvCxnSpPr>
          <p:nvPr/>
        </p:nvCxnSpPr>
        <p:spPr>
          <a:xfrm>
            <a:off x="2318693" y="1764443"/>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819C1F55-A3D3-2517-6E66-151CB378F7FF}"/>
              </a:ext>
            </a:extLst>
          </p:cNvPr>
          <p:cNvSpPr txBox="1"/>
          <p:nvPr/>
        </p:nvSpPr>
        <p:spPr>
          <a:xfrm>
            <a:off x="9609220" y="4283242"/>
            <a:ext cx="2582779" cy="1754326"/>
          </a:xfrm>
          <a:prstGeom prst="rect">
            <a:avLst/>
          </a:prstGeom>
          <a:noFill/>
        </p:spPr>
        <p:txBody>
          <a:bodyPr wrap="square" rtlCol="0">
            <a:spAutoFit/>
          </a:bodyPr>
          <a:lstStyle/>
          <a:p>
            <a:r>
              <a:rPr lang="en-US" b="1" dirty="0" err="1"/>
              <a:t>Fitros</a:t>
            </a:r>
            <a:r>
              <a:rPr lang="en-US" b="1" dirty="0"/>
              <a:t> (</a:t>
            </a:r>
            <a:r>
              <a:rPr lang="en-US" b="1" dirty="0" err="1"/>
              <a:t>Eliminados</a:t>
            </a:r>
            <a:r>
              <a:rPr lang="en-US" b="1" dirty="0"/>
              <a:t>)</a:t>
            </a:r>
          </a:p>
          <a:p>
            <a:pPr marL="285750" indent="-285750">
              <a:buFont typeface="Arial" panose="020B0604020202020204" pitchFamily="34" charset="0"/>
              <a:buChar char="•"/>
            </a:pPr>
            <a:r>
              <a:rPr lang="en-US" dirty="0"/>
              <a:t>8 (NAs)</a:t>
            </a:r>
          </a:p>
          <a:p>
            <a:pPr marL="285750" indent="-285750">
              <a:buFont typeface="Arial" panose="020B0604020202020204" pitchFamily="34" charset="0"/>
              <a:buChar char="•"/>
            </a:pPr>
            <a:r>
              <a:rPr lang="en-US" dirty="0" err="1"/>
              <a:t>Elevación</a:t>
            </a:r>
            <a:r>
              <a:rPr lang="en-US" dirty="0"/>
              <a:t> &gt;2100 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51043124-EABF-2240-6D13-4D3262B64A5E}"/>
              </a:ext>
            </a:extLst>
          </p:cNvPr>
          <p:cNvSpPr txBox="1"/>
          <p:nvPr/>
        </p:nvSpPr>
        <p:spPr>
          <a:xfrm rot="5400000">
            <a:off x="8705706" y="4014167"/>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Tree>
    <p:extLst>
      <p:ext uri="{BB962C8B-B14F-4D97-AF65-F5344CB8AC3E}">
        <p14:creationId xmlns:p14="http://schemas.microsoft.com/office/powerpoint/2010/main" val="28267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62CF96-415B-B7A4-4CD3-CF1296E80109}"/>
              </a:ext>
            </a:extLst>
          </p:cNvPr>
          <p:cNvPicPr>
            <a:picLocks noChangeAspect="1"/>
          </p:cNvPicPr>
          <p:nvPr/>
        </p:nvPicPr>
        <p:blipFill>
          <a:blip r:embed="rId2"/>
          <a:stretch>
            <a:fillRect/>
          </a:stretch>
        </p:blipFill>
        <p:spPr>
          <a:xfrm>
            <a:off x="433387" y="1571625"/>
            <a:ext cx="11325225" cy="3714750"/>
          </a:xfrm>
          <a:prstGeom prst="rect">
            <a:avLst/>
          </a:prstGeom>
        </p:spPr>
      </p:pic>
      <p:sp>
        <p:nvSpPr>
          <p:cNvPr id="8" name="Google Shape;49;p15">
            <a:extLst>
              <a:ext uri="{FF2B5EF4-FFF2-40B4-BE49-F238E27FC236}">
                <a16:creationId xmlns:a16="http://schemas.microsoft.com/office/drawing/2014/main" id="{077C1C52-91FB-2497-035F-CD7B2D74C00B}"/>
              </a:ext>
            </a:extLst>
          </p:cNvPr>
          <p:cNvSpPr txBox="1">
            <a:spLocks/>
          </p:cNvSpPr>
          <p:nvPr/>
        </p:nvSpPr>
        <p:spPr>
          <a:xfrm>
            <a:off x="433387" y="435433"/>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Variables de interés </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26003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353B-0249-CA5E-5A23-FE7858D6F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94157E-5BFC-F0BC-5921-99979B57CE72}"/>
              </a:ext>
            </a:extLst>
          </p:cNvPr>
          <p:cNvSpPr txBox="1"/>
          <p:nvPr/>
        </p:nvSpPr>
        <p:spPr>
          <a:xfrm>
            <a:off x="656908" y="744316"/>
            <a:ext cx="10544492" cy="1015663"/>
          </a:xfrm>
          <a:prstGeom prst="rect">
            <a:avLst/>
          </a:prstGeom>
          <a:noFill/>
        </p:spPr>
        <p:txBody>
          <a:bodyPr wrap="square">
            <a:spAutoFit/>
          </a:bodyPr>
          <a:lstStyle/>
          <a:p>
            <a:pPr>
              <a:buNone/>
            </a:pPr>
            <a:r>
              <a:rPr lang="es-CO" sz="1200" b="0" dirty="0" err="1">
                <a:effectLst/>
                <a:latin typeface="Consolas" panose="020B0609020204030204" pitchFamily="49" charset="0"/>
              </a:rPr>
              <a:t>modelo_poisson</a:t>
            </a:r>
            <a:r>
              <a:rPr lang="es-CO" sz="1200" b="0" dirty="0">
                <a:effectLst/>
                <a:latin typeface="Consolas" panose="020B0609020204030204" pitchFamily="49" charset="0"/>
              </a:rPr>
              <a:t> = </a:t>
            </a:r>
            <a:r>
              <a:rPr lang="es-CO" sz="1200" b="0" dirty="0" err="1">
                <a:effectLst/>
                <a:latin typeface="Consolas" panose="020B0609020204030204" pitchFamily="49" charset="0"/>
              </a:rPr>
              <a:t>smf.glm</a:t>
            </a:r>
            <a:r>
              <a:rPr lang="es-CO" sz="1200" b="0" dirty="0">
                <a:effectLst/>
                <a:latin typeface="Consolas" panose="020B0609020204030204" pitchFamily="49" charset="0"/>
              </a:rPr>
              <a:t>(formula="</a:t>
            </a:r>
            <a:r>
              <a:rPr lang="es-CO" sz="1200" b="0" dirty="0" err="1">
                <a:effectLst/>
                <a:latin typeface="Consolas" panose="020B0609020204030204" pitchFamily="49" charset="0"/>
              </a:rPr>
              <a:t>Conteo_de_datos</a:t>
            </a:r>
            <a:r>
              <a:rPr lang="es-CO" sz="1200" b="0" dirty="0">
                <a:effectLst/>
                <a:latin typeface="Consolas" panose="020B0609020204030204" pitchFamily="49" charset="0"/>
              </a:rPr>
              <a:t> ~ </a:t>
            </a:r>
            <a:r>
              <a:rPr lang="es-CO" sz="1200" b="0" dirty="0" err="1">
                <a:effectLst/>
                <a:latin typeface="Consolas" panose="020B0609020204030204" pitchFamily="49" charset="0"/>
              </a:rPr>
              <a:t>Temperatura_media_anual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Precipitacion_anual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Elevacion</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a:effectLst/>
                <a:latin typeface="Consolas" panose="020B0609020204030204" pitchFamily="49" charset="0"/>
              </a:rPr>
              <a:t> data=</a:t>
            </a:r>
            <a:r>
              <a:rPr lang="es-CO" sz="1200" b="0" dirty="0" err="1">
                <a:effectLst/>
                <a:latin typeface="Consolas" panose="020B0609020204030204" pitchFamily="49" charset="0"/>
              </a:rPr>
              <a:t>df_filtered_poisson</a:t>
            </a:r>
            <a:r>
              <a:rPr lang="es-CO" sz="1200" b="0" dirty="0">
                <a:effectLst/>
                <a:latin typeface="Consolas" panose="020B0609020204030204" pitchFamily="49" charset="0"/>
              </a:rPr>
              <a:t>, </a:t>
            </a:r>
          </a:p>
          <a:p>
            <a:r>
              <a:rPr lang="es-CO" sz="1200" b="0" dirty="0">
                <a:effectLst/>
                <a:latin typeface="Consolas" panose="020B0609020204030204" pitchFamily="49" charset="0"/>
              </a:rPr>
              <a:t>                 		 </a:t>
            </a:r>
            <a:r>
              <a:rPr lang="es-CO" sz="1200" b="0" dirty="0" err="1">
                <a:effectLst/>
                <a:latin typeface="Consolas" panose="020B0609020204030204" pitchFamily="49" charset="0"/>
              </a:rPr>
              <a:t>family</a:t>
            </a:r>
            <a:r>
              <a:rPr lang="es-CO" sz="1200" b="0" dirty="0">
                <a:effectLst/>
                <a:latin typeface="Consolas" panose="020B0609020204030204" pitchFamily="49" charset="0"/>
              </a:rPr>
              <a:t>=</a:t>
            </a:r>
            <a:r>
              <a:rPr lang="es-CO" sz="1200" b="0" dirty="0" err="1">
                <a:effectLst/>
                <a:latin typeface="Consolas" panose="020B0609020204030204" pitchFamily="49" charset="0"/>
              </a:rPr>
              <a:t>sm.families.Poisson</a:t>
            </a:r>
            <a:r>
              <a:rPr lang="es-CO" sz="1200" b="0" dirty="0">
                <a:effectLst/>
                <a:latin typeface="Consolas" panose="020B0609020204030204" pitchFamily="49" charset="0"/>
              </a:rPr>
              <a:t>()).</a:t>
            </a:r>
            <a:r>
              <a:rPr lang="es-CO" sz="1200" b="0" dirty="0" err="1">
                <a:effectLst/>
                <a:latin typeface="Consolas" panose="020B0609020204030204" pitchFamily="49" charset="0"/>
              </a:rPr>
              <a:t>fit</a:t>
            </a:r>
            <a:r>
              <a:rPr lang="es-CO" sz="1200" b="0" dirty="0">
                <a:effectLst/>
                <a:latin typeface="Consolas" panose="020B0609020204030204" pitchFamily="49" charset="0"/>
              </a:rPr>
              <a:t>()</a:t>
            </a:r>
          </a:p>
        </p:txBody>
      </p:sp>
      <p:sp>
        <p:nvSpPr>
          <p:cNvPr id="3" name="Google Shape;49;p15">
            <a:extLst>
              <a:ext uri="{FF2B5EF4-FFF2-40B4-BE49-F238E27FC236}">
                <a16:creationId xmlns:a16="http://schemas.microsoft.com/office/drawing/2014/main" id="{E19C6D62-26C1-514D-0B78-5E4F923410F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5CFA6140-1178-0E44-223E-248FD831E72E}"/>
              </a:ext>
            </a:extLst>
          </p:cNvPr>
          <p:cNvPicPr>
            <a:picLocks noChangeAspect="1"/>
          </p:cNvPicPr>
          <p:nvPr/>
        </p:nvPicPr>
        <p:blipFill>
          <a:blip r:embed="rId2"/>
          <a:stretch>
            <a:fillRect/>
          </a:stretch>
        </p:blipFill>
        <p:spPr>
          <a:xfrm>
            <a:off x="226391" y="2415794"/>
            <a:ext cx="7012610" cy="3549186"/>
          </a:xfrm>
          <a:prstGeom prst="rect">
            <a:avLst/>
          </a:prstGeom>
        </p:spPr>
      </p:pic>
      <p:sp>
        <p:nvSpPr>
          <p:cNvPr id="5" name="CuadroTexto 4">
            <a:extLst>
              <a:ext uri="{FF2B5EF4-FFF2-40B4-BE49-F238E27FC236}">
                <a16:creationId xmlns:a16="http://schemas.microsoft.com/office/drawing/2014/main" id="{9F28A2E7-C71C-82BE-6386-40017919E7ED}"/>
              </a:ext>
            </a:extLst>
          </p:cNvPr>
          <p:cNvSpPr txBox="1"/>
          <p:nvPr/>
        </p:nvSpPr>
        <p:spPr>
          <a:xfrm>
            <a:off x="7239001" y="2499245"/>
            <a:ext cx="4855028" cy="4216539"/>
          </a:xfrm>
          <a:prstGeom prst="rect">
            <a:avLst/>
          </a:prstGeom>
          <a:noFill/>
        </p:spPr>
        <p:txBody>
          <a:bodyPr wrap="square" rtlCol="0">
            <a:spAutoFit/>
          </a:bodyPr>
          <a:lstStyle/>
          <a:p>
            <a:pPr marL="285750" indent="-285750">
              <a:buFont typeface="Arial" panose="020B0604020202020204" pitchFamily="34" charset="0"/>
              <a:buChar char="•"/>
            </a:pPr>
            <a:r>
              <a:rPr lang="es-CO" dirty="0"/>
              <a:t>Por cada grado (o unidad) más de temperatura media anual, el conteo esperado aumenta un </a:t>
            </a:r>
            <a:r>
              <a:rPr lang="es-CO" b="1" dirty="0"/>
              <a:t>31.9%</a:t>
            </a:r>
            <a:r>
              <a:rPr lang="es-CO" dirty="0"/>
              <a:t> </a:t>
            </a:r>
            <a:r>
              <a:rPr lang="es-CO" sz="1600" dirty="0"/>
              <a:t>(</a:t>
            </a:r>
            <a:r>
              <a:rPr lang="es-CO" sz="1600" dirty="0" err="1"/>
              <a:t>exp</a:t>
            </a:r>
            <a:r>
              <a:rPr lang="es-CO" sz="1600" dirty="0"/>
              <a:t>(0.227)-1=0.319)</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precipitación anual, el conteo esperado aumenta </a:t>
            </a:r>
            <a:r>
              <a:rPr lang="es-CO" b="1" dirty="0"/>
              <a:t>0.03%</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elevación, el conteo esperado aumenta </a:t>
            </a:r>
            <a:r>
              <a:rPr lang="es-CO" b="1" dirty="0"/>
              <a:t>0.17%</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Dado que los coeficientes son positivos, esto sugiere que por unidad adicional de las variables, aumenta la probabilidad de tener más registros de Balso</a:t>
            </a:r>
          </a:p>
        </p:txBody>
      </p:sp>
      <p:sp>
        <p:nvSpPr>
          <p:cNvPr id="6" name="CuadroTexto 5">
            <a:extLst>
              <a:ext uri="{FF2B5EF4-FFF2-40B4-BE49-F238E27FC236}">
                <a16:creationId xmlns:a16="http://schemas.microsoft.com/office/drawing/2014/main" id="{81768DFC-B515-3F64-7A8D-DD7D539EA45E}"/>
              </a:ext>
            </a:extLst>
          </p:cNvPr>
          <p:cNvSpPr txBox="1"/>
          <p:nvPr/>
        </p:nvSpPr>
        <p:spPr>
          <a:xfrm>
            <a:off x="7434943" y="2100496"/>
            <a:ext cx="4659086" cy="369332"/>
          </a:xfrm>
          <a:prstGeom prst="rect">
            <a:avLst/>
          </a:prstGeom>
          <a:noFill/>
        </p:spPr>
        <p:txBody>
          <a:bodyPr wrap="square">
            <a:spAutoFit/>
          </a:bodyPr>
          <a:lstStyle/>
          <a:p>
            <a:r>
              <a:rPr lang="es-CO" b="1" dirty="0"/>
              <a:t>Porcentaje de cambio=(</a:t>
            </a:r>
            <a:r>
              <a:rPr lang="es-CO" b="1" dirty="0" err="1"/>
              <a:t>exp</a:t>
            </a:r>
            <a:r>
              <a:rPr lang="es-CO" b="1" dirty="0"/>
              <a:t>(</a:t>
            </a:r>
            <a:r>
              <a:rPr lang="es-CO" b="1" dirty="0" err="1"/>
              <a:t>coef</a:t>
            </a:r>
            <a:r>
              <a:rPr lang="es-CO" b="1" dirty="0"/>
              <a:t>)−1)×100</a:t>
            </a:r>
          </a:p>
        </p:txBody>
      </p:sp>
    </p:spTree>
    <p:extLst>
      <p:ext uri="{BB962C8B-B14F-4D97-AF65-F5344CB8AC3E}">
        <p14:creationId xmlns:p14="http://schemas.microsoft.com/office/powerpoint/2010/main" val="114843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87FE-277A-CB68-9CD0-FF833A772CF6}"/>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CF1D8D3-F299-A2C3-718C-0B8D9CB78FD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92CE95F3-8903-6C59-38E4-7F2A16C1078C}"/>
              </a:ext>
            </a:extLst>
          </p:cNvPr>
          <p:cNvPicPr>
            <a:picLocks noChangeAspect="1"/>
          </p:cNvPicPr>
          <p:nvPr/>
        </p:nvPicPr>
        <p:blipFill>
          <a:blip r:embed="rId2"/>
          <a:stretch>
            <a:fillRect/>
          </a:stretch>
        </p:blipFill>
        <p:spPr>
          <a:xfrm>
            <a:off x="6096000" y="1354509"/>
            <a:ext cx="4814057" cy="4922102"/>
          </a:xfrm>
          <a:prstGeom prst="rect">
            <a:avLst/>
          </a:prstGeom>
        </p:spPr>
      </p:pic>
      <p:sp>
        <p:nvSpPr>
          <p:cNvPr id="10" name="CuadroTexto 9">
            <a:extLst>
              <a:ext uri="{FF2B5EF4-FFF2-40B4-BE49-F238E27FC236}">
                <a16:creationId xmlns:a16="http://schemas.microsoft.com/office/drawing/2014/main" id="{5BF6D021-F110-2357-EA8F-D1F46118D1BA}"/>
              </a:ext>
            </a:extLst>
          </p:cNvPr>
          <p:cNvSpPr txBox="1"/>
          <p:nvPr/>
        </p:nvSpPr>
        <p:spPr>
          <a:xfrm>
            <a:off x="5000182" y="798789"/>
            <a:ext cx="2191636" cy="369332"/>
          </a:xfrm>
          <a:prstGeom prst="rect">
            <a:avLst/>
          </a:prstGeom>
          <a:noFill/>
        </p:spPr>
        <p:txBody>
          <a:bodyPr wrap="square" rtlCol="0">
            <a:spAutoFit/>
          </a:bodyPr>
          <a:lstStyle/>
          <a:p>
            <a:r>
              <a:rPr lang="en-US" dirty="0">
                <a:latin typeface="Consolas" panose="020B0609020204030204" pitchFamily="49" charset="0"/>
              </a:rPr>
              <a:t>Departamento </a:t>
            </a:r>
            <a:endParaRPr lang="es-CO" dirty="0">
              <a:latin typeface="Consolas" panose="020B0609020204030204" pitchFamily="49" charset="0"/>
            </a:endParaRPr>
          </a:p>
        </p:txBody>
      </p:sp>
      <p:pic>
        <p:nvPicPr>
          <p:cNvPr id="3" name="Imagen 2">
            <a:extLst>
              <a:ext uri="{FF2B5EF4-FFF2-40B4-BE49-F238E27FC236}">
                <a16:creationId xmlns:a16="http://schemas.microsoft.com/office/drawing/2014/main" id="{E3E9AE45-E9E4-0C3A-5FA8-115CE5DE5D27}"/>
              </a:ext>
            </a:extLst>
          </p:cNvPr>
          <p:cNvPicPr>
            <a:picLocks noChangeAspect="1"/>
          </p:cNvPicPr>
          <p:nvPr/>
        </p:nvPicPr>
        <p:blipFill>
          <a:blip r:embed="rId3"/>
          <a:stretch>
            <a:fillRect/>
          </a:stretch>
        </p:blipFill>
        <p:spPr>
          <a:xfrm>
            <a:off x="1213500" y="1384805"/>
            <a:ext cx="4162731" cy="4922103"/>
          </a:xfrm>
          <a:prstGeom prst="rect">
            <a:avLst/>
          </a:prstGeom>
        </p:spPr>
      </p:pic>
    </p:spTree>
    <p:extLst>
      <p:ext uri="{BB962C8B-B14F-4D97-AF65-F5344CB8AC3E}">
        <p14:creationId xmlns:p14="http://schemas.microsoft.com/office/powerpoint/2010/main" val="34629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7DC1134-D228-CC35-7BDB-03145FFAB2C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CF3B802E-48D1-5E5C-348A-645B3CCFED10}"/>
              </a:ext>
            </a:extLst>
          </p:cNvPr>
          <p:cNvSpPr txBox="1"/>
          <p:nvPr/>
        </p:nvSpPr>
        <p:spPr>
          <a:xfrm>
            <a:off x="8109891" y="297320"/>
            <a:ext cx="2191636" cy="369332"/>
          </a:xfrm>
          <a:prstGeom prst="rect">
            <a:avLst/>
          </a:prstGeom>
          <a:noFill/>
        </p:spPr>
        <p:txBody>
          <a:bodyPr wrap="square" rtlCol="0">
            <a:spAutoFit/>
          </a:bodyPr>
          <a:lstStyle/>
          <a:p>
            <a:r>
              <a:rPr lang="en-US" dirty="0">
                <a:latin typeface="Consolas" panose="020B0609020204030204" pitchFamily="49" charset="0"/>
              </a:rPr>
              <a:t>Municipio </a:t>
            </a:r>
            <a:endParaRPr lang="es-CO" dirty="0">
              <a:latin typeface="Consolas" panose="020B0609020204030204" pitchFamily="49" charset="0"/>
            </a:endParaRPr>
          </a:p>
        </p:txBody>
      </p:sp>
      <p:pic>
        <p:nvPicPr>
          <p:cNvPr id="13" name="Imagen 12">
            <a:extLst>
              <a:ext uri="{FF2B5EF4-FFF2-40B4-BE49-F238E27FC236}">
                <a16:creationId xmlns:a16="http://schemas.microsoft.com/office/drawing/2014/main" id="{021489C2-444A-CC86-B8A6-587A4951A5A6}"/>
              </a:ext>
            </a:extLst>
          </p:cNvPr>
          <p:cNvPicPr>
            <a:picLocks noChangeAspect="1"/>
          </p:cNvPicPr>
          <p:nvPr/>
        </p:nvPicPr>
        <p:blipFill>
          <a:blip r:embed="rId2"/>
          <a:stretch>
            <a:fillRect/>
          </a:stretch>
        </p:blipFill>
        <p:spPr>
          <a:xfrm>
            <a:off x="6979078" y="776727"/>
            <a:ext cx="3854624" cy="3821105"/>
          </a:xfrm>
          <a:prstGeom prst="rect">
            <a:avLst/>
          </a:prstGeom>
        </p:spPr>
      </p:pic>
      <p:pic>
        <p:nvPicPr>
          <p:cNvPr id="17" name="Imagen 16">
            <a:extLst>
              <a:ext uri="{FF2B5EF4-FFF2-40B4-BE49-F238E27FC236}">
                <a16:creationId xmlns:a16="http://schemas.microsoft.com/office/drawing/2014/main" id="{7C0E6FC7-E706-7ECA-5004-0F8EFCC980D8}"/>
              </a:ext>
            </a:extLst>
          </p:cNvPr>
          <p:cNvPicPr>
            <a:picLocks noChangeAspect="1"/>
          </p:cNvPicPr>
          <p:nvPr/>
        </p:nvPicPr>
        <p:blipFill>
          <a:blip r:embed="rId3"/>
          <a:stretch>
            <a:fillRect/>
          </a:stretch>
        </p:blipFill>
        <p:spPr>
          <a:xfrm>
            <a:off x="6623398" y="4866471"/>
            <a:ext cx="4565984" cy="1694209"/>
          </a:xfrm>
          <a:prstGeom prst="rect">
            <a:avLst/>
          </a:prstGeom>
        </p:spPr>
      </p:pic>
      <p:pic>
        <p:nvPicPr>
          <p:cNvPr id="4" name="Imagen 3">
            <a:extLst>
              <a:ext uri="{FF2B5EF4-FFF2-40B4-BE49-F238E27FC236}">
                <a16:creationId xmlns:a16="http://schemas.microsoft.com/office/drawing/2014/main" id="{3DC52FDA-B989-A700-6A1F-86F5A7C1F86F}"/>
              </a:ext>
            </a:extLst>
          </p:cNvPr>
          <p:cNvPicPr>
            <a:picLocks noChangeAspect="1"/>
          </p:cNvPicPr>
          <p:nvPr/>
        </p:nvPicPr>
        <p:blipFill>
          <a:blip r:embed="rId4"/>
          <a:stretch>
            <a:fillRect/>
          </a:stretch>
        </p:blipFill>
        <p:spPr>
          <a:xfrm>
            <a:off x="1163920" y="1384804"/>
            <a:ext cx="4162732" cy="4922103"/>
          </a:xfrm>
          <a:prstGeom prst="rect">
            <a:avLst/>
          </a:prstGeom>
        </p:spPr>
      </p:pic>
    </p:spTree>
    <p:extLst>
      <p:ext uri="{BB962C8B-B14F-4D97-AF65-F5344CB8AC3E}">
        <p14:creationId xmlns:p14="http://schemas.microsoft.com/office/powerpoint/2010/main" val="52402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DD14-AD2F-A10A-6975-A811F9F48E68}"/>
            </a:ext>
          </a:extLst>
        </p:cNvPr>
        <p:cNvGrpSpPr/>
        <p:nvPr/>
      </p:nvGrpSpPr>
      <p:grpSpPr>
        <a:xfrm>
          <a:off x="0" y="0"/>
          <a:ext cx="0" cy="0"/>
          <a:chOff x="0" y="0"/>
          <a:chExt cx="0" cy="0"/>
        </a:xfrm>
      </p:grpSpPr>
      <p:sp>
        <p:nvSpPr>
          <p:cNvPr id="4" name="Google Shape;49;p15">
            <a:extLst>
              <a:ext uri="{FF2B5EF4-FFF2-40B4-BE49-F238E27FC236}">
                <a16:creationId xmlns:a16="http://schemas.microsoft.com/office/drawing/2014/main" id="{FB002717-A93B-70C6-8A91-05BC2B773468}"/>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C73FE400-4898-E5EB-6532-F7F47F6F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48" y="1905004"/>
            <a:ext cx="3569023" cy="449734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5951C3E4-36FE-104E-D0A6-6222C1C0EB90}"/>
              </a:ext>
            </a:extLst>
          </p:cNvPr>
          <p:cNvSpPr txBox="1"/>
          <p:nvPr/>
        </p:nvSpPr>
        <p:spPr>
          <a:xfrm>
            <a:off x="5025055" y="4272677"/>
            <a:ext cx="6462132" cy="2031325"/>
          </a:xfrm>
          <a:prstGeom prst="rect">
            <a:avLst/>
          </a:prstGeom>
          <a:noFill/>
        </p:spPr>
        <p:txBody>
          <a:bodyPr wrap="square">
            <a:spAutoFit/>
          </a:bodyPr>
          <a:lstStyle/>
          <a:p>
            <a:pPr marL="285750" indent="-285750">
              <a:buFont typeface="Arial" panose="020B0604020202020204" pitchFamily="34" charset="0"/>
              <a:buChar char="•"/>
            </a:pPr>
            <a:r>
              <a:rPr lang="es-CO" b="1" i="1" dirty="0" err="1"/>
              <a:t>Ochroma</a:t>
            </a:r>
            <a:r>
              <a:rPr lang="es-CO" b="1" i="1" dirty="0"/>
              <a:t> </a:t>
            </a:r>
            <a:r>
              <a:rPr lang="es-CO" b="1" i="1" dirty="0" err="1"/>
              <a:t>pyramidale</a:t>
            </a:r>
            <a:r>
              <a:rPr lang="es-CO" b="1" i="1" dirty="0"/>
              <a:t> </a:t>
            </a:r>
          </a:p>
          <a:p>
            <a:pPr marL="285750" indent="-285750">
              <a:buFont typeface="Arial" panose="020B0604020202020204" pitchFamily="34" charset="0"/>
              <a:buChar char="•"/>
            </a:pPr>
            <a:r>
              <a:rPr lang="en-US" dirty="0">
                <a:sym typeface="Garet 2"/>
              </a:rPr>
              <a:t>Altura 25-30m , DAP 1.2m </a:t>
            </a:r>
          </a:p>
          <a:p>
            <a:pPr marL="285750" indent="-285750">
              <a:buFont typeface="Arial" panose="020B0604020202020204" pitchFamily="34" charset="0"/>
              <a:buChar char="•"/>
            </a:pPr>
            <a:r>
              <a:rPr lang="es-CO" dirty="0"/>
              <a:t>Madera blanda (0.10–0.30 g/cm³) </a:t>
            </a:r>
          </a:p>
          <a:p>
            <a:pPr marL="285750" indent="-285750">
              <a:buFont typeface="Arial" panose="020B0604020202020204" pitchFamily="34" charset="0"/>
              <a:buChar char="•"/>
            </a:pPr>
            <a:r>
              <a:rPr lang="es-CO" dirty="0"/>
              <a:t>Puede desarrollarse entre:</a:t>
            </a:r>
          </a:p>
          <a:p>
            <a:r>
              <a:rPr lang="es-CO" dirty="0"/>
              <a:t>	Elevación (0 y 1800 msnm)</a:t>
            </a:r>
          </a:p>
          <a:p>
            <a:r>
              <a:rPr lang="es-CO" dirty="0"/>
              <a:t>	Temperatura (20–28 °C)</a:t>
            </a:r>
          </a:p>
          <a:p>
            <a:r>
              <a:rPr lang="es-CO" dirty="0"/>
              <a:t>	Precipitación (2500 mm)</a:t>
            </a:r>
          </a:p>
        </p:txBody>
      </p:sp>
      <p:pic>
        <p:nvPicPr>
          <p:cNvPr id="18" name="Picture 2">
            <a:extLst>
              <a:ext uri="{FF2B5EF4-FFF2-40B4-BE49-F238E27FC236}">
                <a16:creationId xmlns:a16="http://schemas.microsoft.com/office/drawing/2014/main" id="{BDC6D816-DB7E-6013-9EE7-0F5F8300F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55" y="1905004"/>
            <a:ext cx="5625323" cy="22488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9;p15">
            <a:extLst>
              <a:ext uri="{FF2B5EF4-FFF2-40B4-BE49-F238E27FC236}">
                <a16:creationId xmlns:a16="http://schemas.microsoft.com/office/drawing/2014/main" id="{5BBEC391-AD3F-C62A-773E-50BF5E4966DA}"/>
              </a:ext>
            </a:extLst>
          </p:cNvPr>
          <p:cNvSpPr txBox="1">
            <a:spLocks/>
          </p:cNvSpPr>
          <p:nvPr/>
        </p:nvSpPr>
        <p:spPr>
          <a:xfrm>
            <a:off x="460965" y="1349829"/>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Generalidades</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Balso</a:t>
            </a:r>
            <a:r>
              <a:rPr lang="en-US" sz="2400" b="0" kern="0" dirty="0">
                <a:solidFill>
                  <a:schemeClr val="tx1">
                    <a:lumMod val="75000"/>
                    <a:lumOff val="25000"/>
                  </a:schemeClr>
                </a:solidFill>
              </a:rPr>
              <a:t> </a:t>
            </a:r>
          </a:p>
        </p:txBody>
      </p:sp>
    </p:spTree>
    <p:extLst>
      <p:ext uri="{BB962C8B-B14F-4D97-AF65-F5344CB8AC3E}">
        <p14:creationId xmlns:p14="http://schemas.microsoft.com/office/powerpoint/2010/main" val="1126025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370C0E-97C5-D0C4-641C-E293ED25457A}"/>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err="1"/>
              <a:t>Departamentos</a:t>
            </a:r>
            <a:r>
              <a:rPr lang="en-US" sz="5200" dirty="0"/>
              <a:t> </a:t>
            </a:r>
          </a:p>
        </p:txBody>
      </p:sp>
      <p:pic>
        <p:nvPicPr>
          <p:cNvPr id="3" name="Imagen 2">
            <a:extLst>
              <a:ext uri="{FF2B5EF4-FFF2-40B4-BE49-F238E27FC236}">
                <a16:creationId xmlns:a16="http://schemas.microsoft.com/office/drawing/2014/main" id="{7AB49936-CF13-FCF7-88BD-7556752F3485}"/>
              </a:ext>
            </a:extLst>
          </p:cNvPr>
          <p:cNvPicPr>
            <a:picLocks noChangeAspect="1"/>
          </p:cNvPicPr>
          <p:nvPr/>
        </p:nvPicPr>
        <p:blipFill>
          <a:blip r:embed="rId3"/>
          <a:srcRect t="434" r="1" b="3072"/>
          <a:stretch>
            <a:fillRect/>
          </a:stretch>
        </p:blipFill>
        <p:spPr>
          <a:xfrm>
            <a:off x="1" y="10"/>
            <a:ext cx="6005512" cy="6857990"/>
          </a:xfrm>
          <a:prstGeom prst="rect">
            <a:avLst/>
          </a:prstGeom>
        </p:spPr>
      </p:pic>
    </p:spTree>
    <p:extLst>
      <p:ext uri="{BB962C8B-B14F-4D97-AF65-F5344CB8AC3E}">
        <p14:creationId xmlns:p14="http://schemas.microsoft.com/office/powerpoint/2010/main" val="276194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48CA3F-029F-ED45-E1D0-99DECF2914AE}"/>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28553293-090C-34DD-7CAB-9EBCA09A369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sp>
        <p:nvSpPr>
          <p:cNvPr id="13" name="CuadroTexto 12">
            <a:extLst>
              <a:ext uri="{FF2B5EF4-FFF2-40B4-BE49-F238E27FC236}">
                <a16:creationId xmlns:a16="http://schemas.microsoft.com/office/drawing/2014/main" id="{32D20EA7-AF7C-47E2-2327-6F057AB2D2EE}"/>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58117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B278-20CB-AB8A-3F8F-B245F436AE8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9356D35-3703-3C7D-933D-643A2B7E4F11}"/>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DD09175A-CC36-48B1-6AC8-964E54046FF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pic>
        <p:nvPicPr>
          <p:cNvPr id="8" name="Imagen 7">
            <a:extLst>
              <a:ext uri="{FF2B5EF4-FFF2-40B4-BE49-F238E27FC236}">
                <a16:creationId xmlns:a16="http://schemas.microsoft.com/office/drawing/2014/main" id="{58ED4108-1C74-FF7D-01CF-7C926105BB9C}"/>
              </a:ext>
            </a:extLst>
          </p:cNvPr>
          <p:cNvPicPr>
            <a:picLocks noChangeAspect="1"/>
          </p:cNvPicPr>
          <p:nvPr/>
        </p:nvPicPr>
        <p:blipFill>
          <a:blip r:embed="rId3"/>
          <a:stretch>
            <a:fillRect/>
          </a:stretch>
        </p:blipFill>
        <p:spPr>
          <a:xfrm>
            <a:off x="6656133" y="1132773"/>
            <a:ext cx="4514970" cy="4901967"/>
          </a:xfrm>
          <a:prstGeom prst="rect">
            <a:avLst/>
          </a:prstGeom>
        </p:spPr>
      </p:pic>
      <p:sp>
        <p:nvSpPr>
          <p:cNvPr id="13" name="CuadroTexto 12">
            <a:extLst>
              <a:ext uri="{FF2B5EF4-FFF2-40B4-BE49-F238E27FC236}">
                <a16:creationId xmlns:a16="http://schemas.microsoft.com/office/drawing/2014/main" id="{678B54C1-124E-39E8-A728-202762EDDBFD}"/>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5" name="Rectángulo 14">
            <a:extLst>
              <a:ext uri="{FF2B5EF4-FFF2-40B4-BE49-F238E27FC236}">
                <a16:creationId xmlns:a16="http://schemas.microsoft.com/office/drawing/2014/main" id="{D911FCBD-71F8-539D-8BCD-C722D5310713}"/>
              </a:ext>
            </a:extLst>
          </p:cNvPr>
          <p:cNvSpPr/>
          <p:nvPr/>
        </p:nvSpPr>
        <p:spPr>
          <a:xfrm>
            <a:off x="323349" y="2898310"/>
            <a:ext cx="5309850" cy="530690"/>
          </a:xfrm>
          <a:prstGeom prst="rect">
            <a:avLst/>
          </a:prstGeom>
          <a:noFill/>
          <a:ln w="31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F527244C-A586-E388-CF67-D6CABD494E8D}"/>
              </a:ext>
            </a:extLst>
          </p:cNvPr>
          <p:cNvSpPr/>
          <p:nvPr/>
        </p:nvSpPr>
        <p:spPr>
          <a:xfrm>
            <a:off x="2919470" y="919896"/>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A1E7B799-6254-7008-CA4F-B9CEC40F8188}"/>
              </a:ext>
            </a:extLst>
          </p:cNvPr>
          <p:cNvSpPr/>
          <p:nvPr/>
        </p:nvSpPr>
        <p:spPr>
          <a:xfrm>
            <a:off x="240536" y="1749348"/>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348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6F207C-800A-8091-B425-29EAF93ECCEB}"/>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18475D54-F96A-7F0F-56F4-388E5722468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sp>
        <p:nvSpPr>
          <p:cNvPr id="10" name="CuadroTexto 9">
            <a:extLst>
              <a:ext uri="{FF2B5EF4-FFF2-40B4-BE49-F238E27FC236}">
                <a16:creationId xmlns:a16="http://schemas.microsoft.com/office/drawing/2014/main" id="{9F468A16-0D8C-2FF9-22A4-47813176DDC4}"/>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3967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002E-3EE4-6F42-54CB-449AC34B951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65B5F69-3B8C-4AEE-E4D4-987D50A72DD3}"/>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B12EADC0-6A6B-DB0C-B580-ED6E4F77E6E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3A764E9E-64A3-1CA9-6827-17E40CEF8BEB}"/>
              </a:ext>
            </a:extLst>
          </p:cNvPr>
          <p:cNvPicPr>
            <a:picLocks noChangeAspect="1"/>
          </p:cNvPicPr>
          <p:nvPr/>
        </p:nvPicPr>
        <p:blipFill>
          <a:blip r:embed="rId3"/>
          <a:stretch>
            <a:fillRect/>
          </a:stretch>
        </p:blipFill>
        <p:spPr>
          <a:xfrm>
            <a:off x="7648865" y="642697"/>
            <a:ext cx="4349794" cy="4603673"/>
          </a:xfrm>
          <a:prstGeom prst="rect">
            <a:avLst/>
          </a:prstGeom>
        </p:spPr>
      </p:pic>
      <p:pic>
        <p:nvPicPr>
          <p:cNvPr id="8" name="Imagen 7">
            <a:extLst>
              <a:ext uri="{FF2B5EF4-FFF2-40B4-BE49-F238E27FC236}">
                <a16:creationId xmlns:a16="http://schemas.microsoft.com/office/drawing/2014/main" id="{DBB7CB52-0090-5B27-21D3-7F7C281FC4A0}"/>
              </a:ext>
            </a:extLst>
          </p:cNvPr>
          <p:cNvPicPr>
            <a:picLocks noChangeAspect="1"/>
          </p:cNvPicPr>
          <p:nvPr/>
        </p:nvPicPr>
        <p:blipFill>
          <a:blip r:embed="rId4"/>
          <a:stretch>
            <a:fillRect/>
          </a:stretch>
        </p:blipFill>
        <p:spPr>
          <a:xfrm>
            <a:off x="5931524" y="3849883"/>
            <a:ext cx="2606685" cy="2694881"/>
          </a:xfrm>
          <a:prstGeom prst="rect">
            <a:avLst/>
          </a:prstGeom>
        </p:spPr>
      </p:pic>
      <p:sp>
        <p:nvSpPr>
          <p:cNvPr id="10" name="CuadroTexto 9">
            <a:extLst>
              <a:ext uri="{FF2B5EF4-FFF2-40B4-BE49-F238E27FC236}">
                <a16:creationId xmlns:a16="http://schemas.microsoft.com/office/drawing/2014/main" id="{695532C4-439C-9752-3B0C-EA53E5AD81E7}"/>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3" name="Rectángulo 12">
            <a:extLst>
              <a:ext uri="{FF2B5EF4-FFF2-40B4-BE49-F238E27FC236}">
                <a16:creationId xmlns:a16="http://schemas.microsoft.com/office/drawing/2014/main" id="{DA527C0A-1A92-C84D-DC4C-FBDF06876F36}"/>
              </a:ext>
            </a:extLst>
          </p:cNvPr>
          <p:cNvSpPr/>
          <p:nvPr/>
        </p:nvSpPr>
        <p:spPr>
          <a:xfrm>
            <a:off x="189354" y="3005811"/>
            <a:ext cx="5430203" cy="728907"/>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7C0BB303-B44B-C404-022E-5FED361A3AFF}"/>
              </a:ext>
            </a:extLst>
          </p:cNvPr>
          <p:cNvSpPr/>
          <p:nvPr/>
        </p:nvSpPr>
        <p:spPr>
          <a:xfrm>
            <a:off x="2897436" y="2208871"/>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4106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7E8B265-B771-7D70-A13E-2D31D9043F4A}"/>
              </a:ext>
            </a:extLst>
          </p:cNvPr>
          <p:cNvPicPr>
            <a:picLocks noChangeAspect="1"/>
          </p:cNvPicPr>
          <p:nvPr/>
        </p:nvPicPr>
        <p:blipFill>
          <a:blip r:embed="rId2"/>
          <a:stretch>
            <a:fillRect/>
          </a:stretch>
        </p:blipFill>
        <p:spPr>
          <a:xfrm>
            <a:off x="8034311" y="1679234"/>
            <a:ext cx="3517119" cy="3499533"/>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BDD3A16-14BF-D334-F264-645867DA59A5}"/>
              </a:ext>
            </a:extLst>
          </p:cNvPr>
          <p:cNvPicPr>
            <a:picLocks noChangeAspect="1"/>
          </p:cNvPicPr>
          <p:nvPr/>
        </p:nvPicPr>
        <p:blipFill>
          <a:blip r:embed="rId3"/>
          <a:stretch>
            <a:fillRect/>
          </a:stretch>
        </p:blipFill>
        <p:spPr>
          <a:xfrm>
            <a:off x="461840" y="1784580"/>
            <a:ext cx="3537345" cy="3519657"/>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8BF25D0-03BD-F8F2-7D70-13B755E30D41}"/>
              </a:ext>
            </a:extLst>
          </p:cNvPr>
          <p:cNvPicPr>
            <a:picLocks noChangeAspect="1"/>
          </p:cNvPicPr>
          <p:nvPr/>
        </p:nvPicPr>
        <p:blipFill>
          <a:blip r:embed="rId4"/>
          <a:stretch>
            <a:fillRect/>
          </a:stretch>
        </p:blipFill>
        <p:spPr>
          <a:xfrm>
            <a:off x="4203991" y="1679233"/>
            <a:ext cx="3517120" cy="3499534"/>
          </a:xfrm>
          <a:prstGeom prst="rect">
            <a:avLst/>
          </a:prstGeom>
        </p:spPr>
      </p:pic>
      <p:sp>
        <p:nvSpPr>
          <p:cNvPr id="12" name="CuadroTexto 11">
            <a:extLst>
              <a:ext uri="{FF2B5EF4-FFF2-40B4-BE49-F238E27FC236}">
                <a16:creationId xmlns:a16="http://schemas.microsoft.com/office/drawing/2014/main" id="{B1425848-106B-5BA2-66FE-656A9D1BDC76}"/>
              </a:ext>
            </a:extLst>
          </p:cNvPr>
          <p:cNvSpPr txBox="1"/>
          <p:nvPr/>
        </p:nvSpPr>
        <p:spPr>
          <a:xfrm>
            <a:off x="1251856" y="5542095"/>
            <a:ext cx="1976085"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X1 (</a:t>
            </a:r>
            <a:r>
              <a:rPr lang="es-CO" dirty="0" err="1">
                <a:latin typeface="Consolas" panose="020B0609020204030204" pitchFamily="49" charset="0"/>
              </a:rPr>
              <a:t>elevation</a:t>
            </a:r>
            <a:r>
              <a:rPr lang="es-CO" dirty="0">
                <a:latin typeface="Consolas" panose="020B0609020204030204" pitchFamily="49" charset="0"/>
              </a:rPr>
              <a:t>)</a:t>
            </a:r>
          </a:p>
        </p:txBody>
      </p:sp>
      <p:sp>
        <p:nvSpPr>
          <p:cNvPr id="13" name="CuadroTexto 12">
            <a:extLst>
              <a:ext uri="{FF2B5EF4-FFF2-40B4-BE49-F238E27FC236}">
                <a16:creationId xmlns:a16="http://schemas.microsoft.com/office/drawing/2014/main" id="{8940B18E-75FD-6662-4AD1-5B34435166C4}"/>
              </a:ext>
            </a:extLst>
          </p:cNvPr>
          <p:cNvSpPr txBox="1"/>
          <p:nvPr/>
        </p:nvSpPr>
        <p:spPr>
          <a:xfrm>
            <a:off x="4709317" y="5542095"/>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14" name="CuadroTexto 13">
            <a:extLst>
              <a:ext uri="{FF2B5EF4-FFF2-40B4-BE49-F238E27FC236}">
                <a16:creationId xmlns:a16="http://schemas.microsoft.com/office/drawing/2014/main" id="{BADF7B09-CFDB-FD53-08DA-F7BDE88D9001}"/>
              </a:ext>
            </a:extLst>
          </p:cNvPr>
          <p:cNvSpPr txBox="1"/>
          <p:nvPr/>
        </p:nvSpPr>
        <p:spPr>
          <a:xfrm>
            <a:off x="8640503" y="5542095"/>
            <a:ext cx="3378899" cy="465897"/>
          </a:xfrm>
          <a:prstGeom prst="rect">
            <a:avLst/>
          </a:prstGeom>
          <a:noFill/>
        </p:spPr>
        <p:txBody>
          <a:bodyPr wrap="square" rtlCol="0">
            <a:spAutoFit/>
          </a:bodyPr>
          <a:lstStyle/>
          <a:p>
            <a:pPr>
              <a:lnSpc>
                <a:spcPts val="1425"/>
              </a:lnSpc>
            </a:pPr>
            <a:r>
              <a:rPr lang="es-CO" dirty="0">
                <a:latin typeface="Consolas" panose="020B0609020204030204" pitchFamily="49" charset="0"/>
              </a:rPr>
              <a:t>X3 (</a:t>
            </a:r>
            <a:r>
              <a:rPr lang="es-CO" dirty="0" err="1">
                <a:latin typeface="Consolas" panose="020B0609020204030204" pitchFamily="49" charset="0"/>
              </a:rPr>
              <a:t>Precipitacion_anual</a:t>
            </a:r>
            <a:r>
              <a:rPr lang="es-CO" dirty="0">
                <a:latin typeface="Consolas" panose="020B0609020204030204" pitchFamily="49" charset="0"/>
              </a:rPr>
              <a:t>)</a:t>
            </a:r>
          </a:p>
          <a:p>
            <a:pPr>
              <a:lnSpc>
                <a:spcPts val="1425"/>
              </a:lnSpc>
              <a:buNone/>
            </a:pPr>
            <a:endParaRPr lang="es-CO" dirty="0">
              <a:latin typeface="Consolas" panose="020B0609020204030204" pitchFamily="49" charset="0"/>
            </a:endParaRPr>
          </a:p>
        </p:txBody>
      </p:sp>
      <p:sp>
        <p:nvSpPr>
          <p:cNvPr id="15" name="Google Shape;49;p15">
            <a:extLst>
              <a:ext uri="{FF2B5EF4-FFF2-40B4-BE49-F238E27FC236}">
                <a16:creationId xmlns:a16="http://schemas.microsoft.com/office/drawing/2014/main" id="{EC06A8A8-C546-03D9-363C-C8A0DDBFB07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spTree>
    <p:extLst>
      <p:ext uri="{BB962C8B-B14F-4D97-AF65-F5344CB8AC3E}">
        <p14:creationId xmlns:p14="http://schemas.microsoft.com/office/powerpoint/2010/main" val="85260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1A59E7B-BD50-C3E7-6EE7-BAF821FCA021}"/>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F2A7B5A-92E7-0D0F-D584-0D4340447CC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E82DA114-91E9-C820-EDDD-5C753C7AD4DA}"/>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91347390-EAC0-3354-F966-79CF52E71027}"/>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Tree>
    <p:extLst>
      <p:ext uri="{BB962C8B-B14F-4D97-AF65-F5344CB8AC3E}">
        <p14:creationId xmlns:p14="http://schemas.microsoft.com/office/powerpoint/2010/main" val="4095462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1ABC2-1F24-E37D-8E9B-5F0ABB2C123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291DE49-9AEF-7E87-E781-88F19C426554}"/>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B1BF723-1C72-C04A-6E42-7099BB051A7E}"/>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933C47A5-95D4-46D9-E522-DBF42F32E8C7}"/>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D3AD054E-3021-AD6D-DAA5-CCE0B4F59366}"/>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15" name="Imagen 14">
            <a:extLst>
              <a:ext uri="{FF2B5EF4-FFF2-40B4-BE49-F238E27FC236}">
                <a16:creationId xmlns:a16="http://schemas.microsoft.com/office/drawing/2014/main" id="{BA3117F6-03C5-D251-1FE4-AB8C9B68940D}"/>
              </a:ext>
            </a:extLst>
          </p:cNvPr>
          <p:cNvPicPr>
            <a:picLocks noChangeAspect="1"/>
          </p:cNvPicPr>
          <p:nvPr/>
        </p:nvPicPr>
        <p:blipFill>
          <a:blip r:embed="rId4"/>
          <a:stretch>
            <a:fillRect/>
          </a:stretch>
        </p:blipFill>
        <p:spPr>
          <a:xfrm>
            <a:off x="4201289" y="3700283"/>
            <a:ext cx="4828979" cy="2288589"/>
          </a:xfrm>
          <a:prstGeom prst="rect">
            <a:avLst/>
          </a:prstGeom>
        </p:spPr>
      </p:pic>
      <p:pic>
        <p:nvPicPr>
          <p:cNvPr id="17" name="Imagen 16">
            <a:extLst>
              <a:ext uri="{FF2B5EF4-FFF2-40B4-BE49-F238E27FC236}">
                <a16:creationId xmlns:a16="http://schemas.microsoft.com/office/drawing/2014/main" id="{7753B514-4925-2F05-2160-364A85EC1C57}"/>
              </a:ext>
            </a:extLst>
          </p:cNvPr>
          <p:cNvPicPr>
            <a:picLocks noChangeAspect="1"/>
          </p:cNvPicPr>
          <p:nvPr/>
        </p:nvPicPr>
        <p:blipFill>
          <a:blip r:embed="rId5"/>
          <a:stretch>
            <a:fillRect/>
          </a:stretch>
        </p:blipFill>
        <p:spPr>
          <a:xfrm>
            <a:off x="9259252" y="2989485"/>
            <a:ext cx="2771775" cy="3705225"/>
          </a:xfrm>
          <a:prstGeom prst="rect">
            <a:avLst/>
          </a:prstGeom>
        </p:spPr>
      </p:pic>
      <p:sp>
        <p:nvSpPr>
          <p:cNvPr id="18" name="Rectángulo 17">
            <a:extLst>
              <a:ext uri="{FF2B5EF4-FFF2-40B4-BE49-F238E27FC236}">
                <a16:creationId xmlns:a16="http://schemas.microsoft.com/office/drawing/2014/main" id="{7ACD481D-BC7A-F1A7-E710-654C2207885C}"/>
              </a:ext>
            </a:extLst>
          </p:cNvPr>
          <p:cNvSpPr/>
          <p:nvPr/>
        </p:nvSpPr>
        <p:spPr>
          <a:xfrm>
            <a:off x="7830956" y="603782"/>
            <a:ext cx="1690234" cy="228858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0" name="Conector recto de flecha 19">
            <a:extLst>
              <a:ext uri="{FF2B5EF4-FFF2-40B4-BE49-F238E27FC236}">
                <a16:creationId xmlns:a16="http://schemas.microsoft.com/office/drawing/2014/main" id="{54518008-93B5-7F52-7A87-DB0F493FF1D3}"/>
              </a:ext>
            </a:extLst>
          </p:cNvPr>
          <p:cNvCxnSpPr>
            <a:stCxn id="18" idx="2"/>
          </p:cNvCxnSpPr>
          <p:nvPr/>
        </p:nvCxnSpPr>
        <p:spPr>
          <a:xfrm flipH="1">
            <a:off x="8626207" y="2892371"/>
            <a:ext cx="49866" cy="4126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9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BCCB0B-4EF6-76B7-60C6-2F508D6F85C4}"/>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0108993D-DA51-8321-0F2E-B8A5FA2D37AC}"/>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9" name="Google Shape;49;p15">
            <a:extLst>
              <a:ext uri="{FF2B5EF4-FFF2-40B4-BE49-F238E27FC236}">
                <a16:creationId xmlns:a16="http://schemas.microsoft.com/office/drawing/2014/main" id="{4249F0DC-151D-316B-BC2F-E5D43B5E3FF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137627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9BC4-EEAE-7353-DAF8-65A4AE0897D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5F6A275-F9C4-5BB1-FB13-CA0F15AECCCB}"/>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7AC9B8A4-5694-EDB6-1C6B-B9E0210861C5}"/>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6" name="Imagen 5">
            <a:extLst>
              <a:ext uri="{FF2B5EF4-FFF2-40B4-BE49-F238E27FC236}">
                <a16:creationId xmlns:a16="http://schemas.microsoft.com/office/drawing/2014/main" id="{6F954BE4-12DC-708A-2A96-E306815221FE}"/>
              </a:ext>
            </a:extLst>
          </p:cNvPr>
          <p:cNvPicPr>
            <a:picLocks noChangeAspect="1"/>
          </p:cNvPicPr>
          <p:nvPr/>
        </p:nvPicPr>
        <p:blipFill>
          <a:blip r:embed="rId3"/>
          <a:stretch>
            <a:fillRect/>
          </a:stretch>
        </p:blipFill>
        <p:spPr>
          <a:xfrm>
            <a:off x="4977765" y="3588060"/>
            <a:ext cx="5697855" cy="3316073"/>
          </a:xfrm>
          <a:prstGeom prst="rect">
            <a:avLst/>
          </a:prstGeom>
        </p:spPr>
      </p:pic>
      <p:pic>
        <p:nvPicPr>
          <p:cNvPr id="8" name="Imagen 7">
            <a:extLst>
              <a:ext uri="{FF2B5EF4-FFF2-40B4-BE49-F238E27FC236}">
                <a16:creationId xmlns:a16="http://schemas.microsoft.com/office/drawing/2014/main" id="{E176320B-BB6F-6E9A-105B-951C6143EA25}"/>
              </a:ext>
            </a:extLst>
          </p:cNvPr>
          <p:cNvPicPr>
            <a:picLocks noChangeAspect="1"/>
          </p:cNvPicPr>
          <p:nvPr/>
        </p:nvPicPr>
        <p:blipFill>
          <a:blip r:embed="rId4"/>
          <a:stretch>
            <a:fillRect/>
          </a:stretch>
        </p:blipFill>
        <p:spPr>
          <a:xfrm>
            <a:off x="4977765" y="791534"/>
            <a:ext cx="5900738" cy="2796526"/>
          </a:xfrm>
          <a:prstGeom prst="rect">
            <a:avLst/>
          </a:prstGeom>
        </p:spPr>
      </p:pic>
      <p:sp>
        <p:nvSpPr>
          <p:cNvPr id="9" name="Google Shape;49;p15">
            <a:extLst>
              <a:ext uri="{FF2B5EF4-FFF2-40B4-BE49-F238E27FC236}">
                <a16:creationId xmlns:a16="http://schemas.microsoft.com/office/drawing/2014/main" id="{7BE49CA8-19AB-06B7-4A13-A2352BD7954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293126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C5136C-5C1C-AB08-5F9E-A124C0C783DE}"/>
              </a:ext>
            </a:extLst>
          </p:cNvPr>
          <p:cNvSpPr txBox="1"/>
          <p:nvPr/>
        </p:nvSpPr>
        <p:spPr>
          <a:xfrm>
            <a:off x="1442562" y="4735751"/>
            <a:ext cx="9793378" cy="830997"/>
          </a:xfrm>
          <a:prstGeom prst="rect">
            <a:avLst/>
          </a:prstGeom>
          <a:noFill/>
          <a:ln>
            <a:solidFill>
              <a:schemeClr val="tx2">
                <a:lumMod val="75000"/>
                <a:lumOff val="25000"/>
              </a:schemeClr>
            </a:solidFill>
          </a:ln>
        </p:spPr>
        <p:txBody>
          <a:bodyPr wrap="square">
            <a:spAutoFit/>
          </a:bodyPr>
          <a:lstStyle/>
          <a:p>
            <a:pPr algn="l" rtl="0"/>
            <a:r>
              <a:rPr lang="es-CO" sz="2400" b="1" dirty="0"/>
              <a:t>Se requiere identificar zonas óptimas para el establecimiento de Balso en Colombia</a:t>
            </a:r>
            <a:endParaRPr lang="es-CO" sz="2400" b="1" dirty="0">
              <a:effectLst/>
            </a:endParaRPr>
          </a:p>
        </p:txBody>
      </p:sp>
      <p:sp>
        <p:nvSpPr>
          <p:cNvPr id="6" name="Google Shape;49;p15">
            <a:extLst>
              <a:ext uri="{FF2B5EF4-FFF2-40B4-BE49-F238E27FC236}">
                <a16:creationId xmlns:a16="http://schemas.microsoft.com/office/drawing/2014/main" id="{69E36EEB-AED7-AF4C-E78A-4DEE6176EB0B}"/>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7" name="Google Shape;49;p15">
            <a:extLst>
              <a:ext uri="{FF2B5EF4-FFF2-40B4-BE49-F238E27FC236}">
                <a16:creationId xmlns:a16="http://schemas.microsoft.com/office/drawing/2014/main" id="{F64A2101-9A2D-8760-4002-D82041E1D0FB}"/>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Oportunidad</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estudio</a:t>
            </a:r>
            <a:endParaRPr lang="en-US" sz="2400" b="0" kern="0" dirty="0">
              <a:solidFill>
                <a:schemeClr val="tx1">
                  <a:lumMod val="75000"/>
                  <a:lumOff val="25000"/>
                </a:schemeClr>
              </a:solidFill>
            </a:endParaRPr>
          </a:p>
        </p:txBody>
      </p:sp>
      <p:sp>
        <p:nvSpPr>
          <p:cNvPr id="8" name="Freeform 4">
            <a:extLst>
              <a:ext uri="{FF2B5EF4-FFF2-40B4-BE49-F238E27FC236}">
                <a16:creationId xmlns:a16="http://schemas.microsoft.com/office/drawing/2014/main" id="{BF6EB9F5-514E-8A76-2B89-D0B6990C09FC}"/>
              </a:ext>
            </a:extLst>
          </p:cNvPr>
          <p:cNvSpPr/>
          <p:nvPr/>
        </p:nvSpPr>
        <p:spPr>
          <a:xfrm>
            <a:off x="6953629" y="998120"/>
            <a:ext cx="2181368" cy="1371600"/>
          </a:xfrm>
          <a:custGeom>
            <a:avLst/>
            <a:gdLst/>
            <a:ahLst/>
            <a:cxnLst/>
            <a:rect l="l" t="t" r="r" b="b"/>
            <a:pathLst>
              <a:path w="5213613" h="2821931">
                <a:moveTo>
                  <a:pt x="0" y="0"/>
                </a:moveTo>
                <a:lnTo>
                  <a:pt x="5213613" y="0"/>
                </a:lnTo>
                <a:lnTo>
                  <a:pt x="5213613" y="2821931"/>
                </a:lnTo>
                <a:lnTo>
                  <a:pt x="0" y="2821931"/>
                </a:lnTo>
                <a:lnTo>
                  <a:pt x="0" y="0"/>
                </a:lnTo>
                <a:close/>
              </a:path>
            </a:pathLst>
          </a:custGeom>
          <a:blipFill>
            <a:blip r:embed="rId2"/>
            <a:stretch>
              <a:fillRect/>
            </a:stretch>
          </a:blipFill>
        </p:spPr>
        <p:txBody>
          <a:bodyPr/>
          <a:lstStyle/>
          <a:p>
            <a:endParaRPr lang="es-CO" dirty="0"/>
          </a:p>
        </p:txBody>
      </p:sp>
      <p:pic>
        <p:nvPicPr>
          <p:cNvPr id="9" name="Picture 4">
            <a:extLst>
              <a:ext uri="{FF2B5EF4-FFF2-40B4-BE49-F238E27FC236}">
                <a16:creationId xmlns:a16="http://schemas.microsoft.com/office/drawing/2014/main" id="{02391776-4DC4-ED2E-D7CF-42B924AB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632" y="998120"/>
            <a:ext cx="2181369"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5">
            <a:extLst>
              <a:ext uri="{FF2B5EF4-FFF2-40B4-BE49-F238E27FC236}">
                <a16:creationId xmlns:a16="http://schemas.microsoft.com/office/drawing/2014/main" id="{83BE9E88-9DD8-C927-C4A6-F2E698E964DE}"/>
              </a:ext>
            </a:extLst>
          </p:cNvPr>
          <p:cNvSpPr/>
          <p:nvPr/>
        </p:nvSpPr>
        <p:spPr>
          <a:xfrm>
            <a:off x="8044313" y="2507873"/>
            <a:ext cx="2394953" cy="1533962"/>
          </a:xfrm>
          <a:custGeom>
            <a:avLst/>
            <a:gdLst/>
            <a:ahLst/>
            <a:cxnLst/>
            <a:rect l="l" t="t" r="r" b="b"/>
            <a:pathLst>
              <a:path w="4553406" h="3415055">
                <a:moveTo>
                  <a:pt x="0" y="0"/>
                </a:moveTo>
                <a:lnTo>
                  <a:pt x="4553406" y="0"/>
                </a:lnTo>
                <a:lnTo>
                  <a:pt x="4553406" y="3415055"/>
                </a:lnTo>
                <a:lnTo>
                  <a:pt x="0" y="3415055"/>
                </a:lnTo>
                <a:lnTo>
                  <a:pt x="0" y="0"/>
                </a:lnTo>
                <a:close/>
              </a:path>
            </a:pathLst>
          </a:custGeom>
          <a:blipFill>
            <a:blip r:embed="rId4"/>
            <a:stretch>
              <a:fillRect/>
            </a:stretch>
          </a:blipFill>
        </p:spPr>
        <p:txBody>
          <a:bodyPr/>
          <a:lstStyle/>
          <a:p>
            <a:endParaRPr lang="es-CO"/>
          </a:p>
        </p:txBody>
      </p:sp>
      <p:sp>
        <p:nvSpPr>
          <p:cNvPr id="12" name="CuadroTexto 11">
            <a:extLst>
              <a:ext uri="{FF2B5EF4-FFF2-40B4-BE49-F238E27FC236}">
                <a16:creationId xmlns:a16="http://schemas.microsoft.com/office/drawing/2014/main" id="{B0333592-1C68-7055-BE7E-A2786C7170AC}"/>
              </a:ext>
            </a:extLst>
          </p:cNvPr>
          <p:cNvSpPr txBox="1"/>
          <p:nvPr/>
        </p:nvSpPr>
        <p:spPr>
          <a:xfrm>
            <a:off x="460965" y="2007057"/>
            <a:ext cx="6096000" cy="2031325"/>
          </a:xfrm>
          <a:prstGeom prst="rect">
            <a:avLst/>
          </a:prstGeom>
          <a:noFill/>
        </p:spPr>
        <p:txBody>
          <a:bodyPr wrap="square">
            <a:spAutoFit/>
          </a:bodyPr>
          <a:lstStyle/>
          <a:p>
            <a:pPr marL="285750" indent="-285750">
              <a:buFont typeface="Arial" panose="020B0604020202020204" pitchFamily="34" charset="0"/>
              <a:buChar char="•"/>
            </a:pPr>
            <a:r>
              <a:rPr lang="es-CO" b="1" dirty="0"/>
              <a:t>Rápido crecimiento</a:t>
            </a:r>
            <a:r>
              <a:rPr lang="es-CO" dirty="0"/>
              <a:t> (Turno 4–6 años)</a:t>
            </a:r>
          </a:p>
          <a:p>
            <a:pPr marL="285750" indent="-285750">
              <a:buFont typeface="Arial" panose="020B0604020202020204" pitchFamily="34" charset="0"/>
              <a:buChar char="•"/>
            </a:pPr>
            <a:r>
              <a:rPr lang="es-CO" b="1" dirty="0"/>
              <a:t>M</a:t>
            </a:r>
            <a:r>
              <a:rPr lang="en-US" b="1" dirty="0"/>
              <a:t>últiples </a:t>
            </a:r>
            <a:r>
              <a:rPr lang="es-CO" b="1" dirty="0"/>
              <a:t>usos</a:t>
            </a:r>
            <a:r>
              <a:rPr lang="es-CO" dirty="0"/>
              <a:t> (balsas, artesanías, maquetas, pulpa y aislantes acústicos)</a:t>
            </a:r>
          </a:p>
          <a:p>
            <a:pPr marL="285750" indent="-285750">
              <a:buFont typeface="Arial" panose="020B0604020202020204" pitchFamily="34" charset="0"/>
              <a:buChar char="•"/>
            </a:pPr>
            <a:r>
              <a:rPr lang="es-CO" b="1" dirty="0"/>
              <a:t>Cuenta con incentivos </a:t>
            </a:r>
            <a:r>
              <a:rPr lang="es-CO" dirty="0"/>
              <a:t>de apoyo del gobierno </a:t>
            </a:r>
            <a:r>
              <a:rPr lang="es-CO" b="1" dirty="0"/>
              <a:t>(CIF)</a:t>
            </a:r>
          </a:p>
          <a:p>
            <a:pPr marL="285750" indent="-285750">
              <a:buFont typeface="Arial" panose="020B0604020202020204" pitchFamily="34" charset="0"/>
              <a:buChar char="•"/>
            </a:pPr>
            <a:r>
              <a:rPr lang="es-CO" b="1" dirty="0"/>
              <a:t>Poca área plantada </a:t>
            </a:r>
            <a:r>
              <a:rPr lang="es-CO" dirty="0"/>
              <a:t>(1.264 ha de Balso, frente a un total nacional de 551.345 ha)</a:t>
            </a:r>
          </a:p>
          <a:p>
            <a:pPr marL="285750" indent="-285750">
              <a:buFont typeface="Arial" panose="020B0604020202020204" pitchFamily="34" charset="0"/>
              <a:buChar char="•"/>
            </a:pPr>
            <a:r>
              <a:rPr lang="es-CO" dirty="0"/>
              <a:t>Ecuador como único competidor regional</a:t>
            </a:r>
            <a:endParaRPr lang="es-CO" b="1" dirty="0"/>
          </a:p>
        </p:txBody>
      </p:sp>
    </p:spTree>
    <p:extLst>
      <p:ext uri="{BB962C8B-B14F-4D97-AF65-F5344CB8AC3E}">
        <p14:creationId xmlns:p14="http://schemas.microsoft.com/office/powerpoint/2010/main" val="419133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7D2F8A3C-2328-265B-A79C-0F7E8F6CC97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5A5DE264-CB5F-C3CB-6DC5-404B66F4A152}"/>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9" name="Imagen 8">
            <a:extLst>
              <a:ext uri="{FF2B5EF4-FFF2-40B4-BE49-F238E27FC236}">
                <a16:creationId xmlns:a16="http://schemas.microsoft.com/office/drawing/2014/main" id="{C56BF91F-B035-F1BE-2197-FE88BF0D2001}"/>
              </a:ext>
            </a:extLst>
          </p:cNvPr>
          <p:cNvPicPr>
            <a:picLocks noChangeAspect="1"/>
          </p:cNvPicPr>
          <p:nvPr/>
        </p:nvPicPr>
        <p:blipFill>
          <a:blip r:embed="rId2"/>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4A1CB0A5-A151-6A19-2056-4BF5EB5EFCA2}"/>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6808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B63E-1E49-83D8-361F-D3D6E2C4164A}"/>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48D03275-B374-E042-462C-569ED1960863}"/>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pic>
        <p:nvPicPr>
          <p:cNvPr id="4" name="Imagen 3">
            <a:extLst>
              <a:ext uri="{FF2B5EF4-FFF2-40B4-BE49-F238E27FC236}">
                <a16:creationId xmlns:a16="http://schemas.microsoft.com/office/drawing/2014/main" id="{D3659959-744A-C422-5639-52726E89D93E}"/>
              </a:ext>
            </a:extLst>
          </p:cNvPr>
          <p:cNvPicPr>
            <a:picLocks noChangeAspect="1"/>
          </p:cNvPicPr>
          <p:nvPr/>
        </p:nvPicPr>
        <p:blipFill>
          <a:blip r:embed="rId2"/>
          <a:stretch>
            <a:fillRect/>
          </a:stretch>
        </p:blipFill>
        <p:spPr>
          <a:xfrm>
            <a:off x="5545160" y="3825332"/>
            <a:ext cx="4930320" cy="2869378"/>
          </a:xfrm>
          <a:prstGeom prst="rect">
            <a:avLst/>
          </a:prstGeom>
        </p:spPr>
      </p:pic>
      <p:sp>
        <p:nvSpPr>
          <p:cNvPr id="5" name="CuadroTexto 4">
            <a:extLst>
              <a:ext uri="{FF2B5EF4-FFF2-40B4-BE49-F238E27FC236}">
                <a16:creationId xmlns:a16="http://schemas.microsoft.com/office/drawing/2014/main" id="{1278F805-5891-2659-8210-BCC756FB59D0}"/>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7" name="Imagen 6">
            <a:extLst>
              <a:ext uri="{FF2B5EF4-FFF2-40B4-BE49-F238E27FC236}">
                <a16:creationId xmlns:a16="http://schemas.microsoft.com/office/drawing/2014/main" id="{94A9F3CE-8269-AD3C-55A1-832C61254439}"/>
              </a:ext>
            </a:extLst>
          </p:cNvPr>
          <p:cNvPicPr>
            <a:picLocks noChangeAspect="1"/>
          </p:cNvPicPr>
          <p:nvPr/>
        </p:nvPicPr>
        <p:blipFill>
          <a:blip r:embed="rId3"/>
          <a:stretch>
            <a:fillRect/>
          </a:stretch>
        </p:blipFill>
        <p:spPr>
          <a:xfrm>
            <a:off x="5120051" y="955907"/>
            <a:ext cx="5780539" cy="2711285"/>
          </a:xfrm>
          <a:prstGeom prst="rect">
            <a:avLst/>
          </a:prstGeom>
        </p:spPr>
      </p:pic>
      <p:pic>
        <p:nvPicPr>
          <p:cNvPr id="9" name="Imagen 8">
            <a:extLst>
              <a:ext uri="{FF2B5EF4-FFF2-40B4-BE49-F238E27FC236}">
                <a16:creationId xmlns:a16="http://schemas.microsoft.com/office/drawing/2014/main" id="{F1C70ABA-F2DE-0E84-933D-7E2A95837DEE}"/>
              </a:ext>
            </a:extLst>
          </p:cNvPr>
          <p:cNvPicPr>
            <a:picLocks noChangeAspect="1"/>
          </p:cNvPicPr>
          <p:nvPr/>
        </p:nvPicPr>
        <p:blipFill>
          <a:blip r:embed="rId4"/>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E65ECBFE-15F2-0210-4288-CA3ABBA86D69}"/>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222058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82C56FE-617D-F5FA-8B0C-6522AA14ADEE}"/>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E1225EA7-6A4D-F675-21E5-FE87770AF8A1}"/>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7E93310B-4114-1D51-92EE-E42DABBE3743}"/>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15" name="CuadroTexto 14">
            <a:extLst>
              <a:ext uri="{FF2B5EF4-FFF2-40B4-BE49-F238E27FC236}">
                <a16:creationId xmlns:a16="http://schemas.microsoft.com/office/drawing/2014/main" id="{7BEC043E-D67D-92A3-41DA-F1D8A4B50B40}"/>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Tree>
    <p:extLst>
      <p:ext uri="{BB962C8B-B14F-4D97-AF65-F5344CB8AC3E}">
        <p14:creationId xmlns:p14="http://schemas.microsoft.com/office/powerpoint/2010/main" val="368526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E179-46F4-15BF-7340-304853C629BE}"/>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8C94C6AA-5BDC-5BE9-3346-A349C0365B96}"/>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64641F5B-2D2D-58F2-87CB-5A91FEF6342A}"/>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3C3DB8D9-60E0-F58B-4DB4-E9AF7194912B}"/>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15" name="CuadroTexto 14">
            <a:extLst>
              <a:ext uri="{FF2B5EF4-FFF2-40B4-BE49-F238E27FC236}">
                <a16:creationId xmlns:a16="http://schemas.microsoft.com/office/drawing/2014/main" id="{C1CA6CA5-A5C4-3E2B-CD13-9788496431F3}"/>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
        <p:nvSpPr>
          <p:cNvPr id="16" name="Rectángulo 15">
            <a:extLst>
              <a:ext uri="{FF2B5EF4-FFF2-40B4-BE49-F238E27FC236}">
                <a16:creationId xmlns:a16="http://schemas.microsoft.com/office/drawing/2014/main" id="{221DC3A4-DDEE-B5C4-4E9B-3E19D5AE0B47}"/>
              </a:ext>
            </a:extLst>
          </p:cNvPr>
          <p:cNvSpPr/>
          <p:nvPr/>
        </p:nvSpPr>
        <p:spPr>
          <a:xfrm>
            <a:off x="240755" y="3428999"/>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4DA72616-5190-F0DE-06A7-9260A1CD2E42}"/>
              </a:ext>
            </a:extLst>
          </p:cNvPr>
          <p:cNvSpPr/>
          <p:nvPr/>
        </p:nvSpPr>
        <p:spPr>
          <a:xfrm>
            <a:off x="6096000" y="2567847"/>
            <a:ext cx="5622443" cy="494842"/>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8763B31-CE43-28C6-A4B7-B8CB43C2E212}"/>
              </a:ext>
            </a:extLst>
          </p:cNvPr>
          <p:cNvSpPr/>
          <p:nvPr/>
        </p:nvSpPr>
        <p:spPr>
          <a:xfrm>
            <a:off x="6121183" y="5221076"/>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212125F-08E8-AE70-E3BB-027C7D215737}"/>
              </a:ext>
            </a:extLst>
          </p:cNvPr>
          <p:cNvSpPr/>
          <p:nvPr/>
        </p:nvSpPr>
        <p:spPr>
          <a:xfrm>
            <a:off x="6130362" y="5549748"/>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225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FB0E-96D5-048C-A28C-2ECD71AB1BBE}"/>
            </a:ext>
          </a:extLst>
        </p:cNvPr>
        <p:cNvGrpSpPr/>
        <p:nvPr/>
      </p:nvGrpSpPr>
      <p:grpSpPr>
        <a:xfrm>
          <a:off x="0" y="0"/>
          <a:ext cx="0" cy="0"/>
          <a:chOff x="0" y="0"/>
          <a:chExt cx="0" cy="0"/>
        </a:xfrm>
      </p:grpSpPr>
      <p:sp>
        <p:nvSpPr>
          <p:cNvPr id="5" name="Google Shape;49;p15">
            <a:extLst>
              <a:ext uri="{FF2B5EF4-FFF2-40B4-BE49-F238E27FC236}">
                <a16:creationId xmlns:a16="http://schemas.microsoft.com/office/drawing/2014/main" id="{87CEC5B2-89AF-6B2F-9BF4-0F3EA8E231C1}"/>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7" name="Imagen 6">
            <a:extLst>
              <a:ext uri="{FF2B5EF4-FFF2-40B4-BE49-F238E27FC236}">
                <a16:creationId xmlns:a16="http://schemas.microsoft.com/office/drawing/2014/main" id="{F4C18680-6716-A4C0-435E-CD0DF1E1BD54}"/>
              </a:ext>
            </a:extLst>
          </p:cNvPr>
          <p:cNvPicPr>
            <a:picLocks noChangeAspect="1"/>
          </p:cNvPicPr>
          <p:nvPr/>
        </p:nvPicPr>
        <p:blipFill>
          <a:blip r:embed="rId2"/>
          <a:stretch>
            <a:fillRect/>
          </a:stretch>
        </p:blipFill>
        <p:spPr>
          <a:xfrm>
            <a:off x="460965" y="1456897"/>
            <a:ext cx="6248721" cy="4667490"/>
          </a:xfrm>
          <a:prstGeom prst="rect">
            <a:avLst/>
          </a:prstGeom>
        </p:spPr>
      </p:pic>
    </p:spTree>
    <p:extLst>
      <p:ext uri="{BB962C8B-B14F-4D97-AF65-F5344CB8AC3E}">
        <p14:creationId xmlns:p14="http://schemas.microsoft.com/office/powerpoint/2010/main" val="379758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9B3B-BA64-C636-58E7-7AA8F7A295D7}"/>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2286041F-5421-AD36-0299-0353199788BD}"/>
              </a:ext>
            </a:extLst>
          </p:cNvPr>
          <p:cNvPicPr>
            <a:picLocks noChangeAspect="1"/>
          </p:cNvPicPr>
          <p:nvPr/>
        </p:nvPicPr>
        <p:blipFill>
          <a:blip r:embed="rId2"/>
          <a:stretch>
            <a:fillRect/>
          </a:stretch>
        </p:blipFill>
        <p:spPr>
          <a:xfrm>
            <a:off x="460965" y="1456897"/>
            <a:ext cx="6248721" cy="4667490"/>
          </a:xfrm>
          <a:prstGeom prst="rect">
            <a:avLst/>
          </a:prstGeom>
        </p:spPr>
      </p:pic>
      <p:sp>
        <p:nvSpPr>
          <p:cNvPr id="5" name="Google Shape;49;p15">
            <a:extLst>
              <a:ext uri="{FF2B5EF4-FFF2-40B4-BE49-F238E27FC236}">
                <a16:creationId xmlns:a16="http://schemas.microsoft.com/office/drawing/2014/main" id="{6C2066B6-9BAF-9951-98E0-9202468292C0}"/>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8" name="Rectángulo 7">
            <a:extLst>
              <a:ext uri="{FF2B5EF4-FFF2-40B4-BE49-F238E27FC236}">
                <a16:creationId xmlns:a16="http://schemas.microsoft.com/office/drawing/2014/main" id="{B9C6CD11-7E8B-4F9B-0C61-A61152FC05A7}"/>
              </a:ext>
            </a:extLst>
          </p:cNvPr>
          <p:cNvSpPr/>
          <p:nvPr/>
        </p:nvSpPr>
        <p:spPr>
          <a:xfrm>
            <a:off x="934818" y="5742541"/>
            <a:ext cx="5762167"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922440F3-F335-F29D-D44A-979B441E9F83}"/>
              </a:ext>
            </a:extLst>
          </p:cNvPr>
          <p:cNvSpPr txBox="1"/>
          <p:nvPr/>
        </p:nvSpPr>
        <p:spPr>
          <a:xfrm>
            <a:off x="6783072" y="1388043"/>
            <a:ext cx="5170229" cy="646331"/>
          </a:xfrm>
          <a:prstGeom prst="rect">
            <a:avLst/>
          </a:prstGeom>
          <a:noFill/>
        </p:spPr>
        <p:txBody>
          <a:bodyPr wrap="square" rtlCol="0">
            <a:spAutoFit/>
          </a:bodyPr>
          <a:lstStyle/>
          <a:p>
            <a:pPr marL="285750" indent="-285750">
              <a:buFont typeface="Arial" panose="020B0604020202020204" pitchFamily="34" charset="0"/>
              <a:buChar char="•"/>
            </a:pPr>
            <a:r>
              <a:rPr lang="es-CO" b="1" dirty="0"/>
              <a:t>La dependencia espacial residual no es fuerte o significativa en este modelo.</a:t>
            </a:r>
            <a:endParaRPr lang="es-CO" dirty="0"/>
          </a:p>
        </p:txBody>
      </p:sp>
      <p:sp>
        <p:nvSpPr>
          <p:cNvPr id="10" name="Rectángulo 9">
            <a:extLst>
              <a:ext uri="{FF2B5EF4-FFF2-40B4-BE49-F238E27FC236}">
                <a16:creationId xmlns:a16="http://schemas.microsoft.com/office/drawing/2014/main" id="{BF166C02-1B79-8853-CCA2-4E4E0F995E21}"/>
              </a:ext>
            </a:extLst>
          </p:cNvPr>
          <p:cNvSpPr/>
          <p:nvPr/>
        </p:nvSpPr>
        <p:spPr>
          <a:xfrm>
            <a:off x="470270" y="2666992"/>
            <a:ext cx="2768689"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17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58EF3FA-2CDC-B6F0-660A-9E4AB6022848}"/>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5" name="Imagen 4">
            <a:extLst>
              <a:ext uri="{FF2B5EF4-FFF2-40B4-BE49-F238E27FC236}">
                <a16:creationId xmlns:a16="http://schemas.microsoft.com/office/drawing/2014/main" id="{950F703C-39E0-BFAD-23CF-9A6F07A90FD1}"/>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C23F81A3-43DF-B2D3-513A-2F4846346DE8}"/>
              </a:ext>
            </a:extLst>
          </p:cNvPr>
          <p:cNvPicPr>
            <a:picLocks noChangeAspect="1"/>
          </p:cNvPicPr>
          <p:nvPr/>
        </p:nvPicPr>
        <p:blipFill>
          <a:blip r:embed="rId3"/>
          <a:stretch>
            <a:fillRect/>
          </a:stretch>
        </p:blipFill>
        <p:spPr>
          <a:xfrm>
            <a:off x="460965" y="3294552"/>
            <a:ext cx="6248721" cy="3486329"/>
          </a:xfrm>
          <a:prstGeom prst="rect">
            <a:avLst/>
          </a:prstGeom>
        </p:spPr>
      </p:pic>
    </p:spTree>
    <p:extLst>
      <p:ext uri="{BB962C8B-B14F-4D97-AF65-F5344CB8AC3E}">
        <p14:creationId xmlns:p14="http://schemas.microsoft.com/office/powerpoint/2010/main" val="257214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D676-AC96-25ED-EF72-F752B903CB3D}"/>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D977CE3-2B4F-D29E-48FB-F807CE06824F}"/>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5" name="Imagen 4">
            <a:extLst>
              <a:ext uri="{FF2B5EF4-FFF2-40B4-BE49-F238E27FC236}">
                <a16:creationId xmlns:a16="http://schemas.microsoft.com/office/drawing/2014/main" id="{04FFA100-051F-4A52-9483-75307C3F94D7}"/>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D37902C6-4217-5704-70AB-8BE1460EE6BB}"/>
              </a:ext>
            </a:extLst>
          </p:cNvPr>
          <p:cNvPicPr>
            <a:picLocks noChangeAspect="1"/>
          </p:cNvPicPr>
          <p:nvPr/>
        </p:nvPicPr>
        <p:blipFill>
          <a:blip r:embed="rId3"/>
          <a:stretch>
            <a:fillRect/>
          </a:stretch>
        </p:blipFill>
        <p:spPr>
          <a:xfrm>
            <a:off x="460965" y="3294552"/>
            <a:ext cx="6248721" cy="3486329"/>
          </a:xfrm>
          <a:prstGeom prst="rect">
            <a:avLst/>
          </a:prstGeom>
        </p:spPr>
      </p:pic>
      <p:sp>
        <p:nvSpPr>
          <p:cNvPr id="10" name="Rectángulo 9">
            <a:extLst>
              <a:ext uri="{FF2B5EF4-FFF2-40B4-BE49-F238E27FC236}">
                <a16:creationId xmlns:a16="http://schemas.microsoft.com/office/drawing/2014/main" id="{0E58A18B-2394-5A42-3D23-D68D47417925}"/>
              </a:ext>
            </a:extLst>
          </p:cNvPr>
          <p:cNvSpPr/>
          <p:nvPr/>
        </p:nvSpPr>
        <p:spPr>
          <a:xfrm>
            <a:off x="470270" y="2666992"/>
            <a:ext cx="2768689" cy="40671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ED153C70-5A75-32A7-0C99-0126E8D7A6F4}"/>
              </a:ext>
            </a:extLst>
          </p:cNvPr>
          <p:cNvSpPr/>
          <p:nvPr/>
        </p:nvSpPr>
        <p:spPr>
          <a:xfrm>
            <a:off x="558405" y="5788395"/>
            <a:ext cx="6151281"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AF6A0353-658F-EC03-E280-B73A499914D8}"/>
              </a:ext>
            </a:extLst>
          </p:cNvPr>
          <p:cNvSpPr txBox="1"/>
          <p:nvPr/>
        </p:nvSpPr>
        <p:spPr>
          <a:xfrm>
            <a:off x="6748657" y="971118"/>
            <a:ext cx="4982378" cy="1200329"/>
          </a:xfrm>
          <a:prstGeom prst="rect">
            <a:avLst/>
          </a:prstGeom>
          <a:noFill/>
        </p:spPr>
        <p:txBody>
          <a:bodyPr wrap="square">
            <a:spAutoFit/>
          </a:bodyPr>
          <a:lstStyle/>
          <a:p>
            <a:pPr marL="285750" indent="-285750">
              <a:buFont typeface="Arial" panose="020B0604020202020204" pitchFamily="34" charset="0"/>
              <a:buChar char="•"/>
            </a:pPr>
            <a:r>
              <a:rPr lang="es-CO" b="1" dirty="0"/>
              <a:t>El efecto de rezago espacial de la variable dependiente no es significativo</a:t>
            </a:r>
            <a:r>
              <a:rPr lang="es-CO" dirty="0"/>
              <a:t>, lo cual sugiere que </a:t>
            </a:r>
            <a:r>
              <a:rPr lang="es-CO" b="1" dirty="0"/>
              <a:t>no hay un patrón espacial fuerte</a:t>
            </a:r>
            <a:r>
              <a:rPr lang="es-CO" dirty="0"/>
              <a:t> en los conteos entre unidades vecinas.</a:t>
            </a:r>
          </a:p>
        </p:txBody>
      </p:sp>
    </p:spTree>
    <p:extLst>
      <p:ext uri="{BB962C8B-B14F-4D97-AF65-F5344CB8AC3E}">
        <p14:creationId xmlns:p14="http://schemas.microsoft.com/office/powerpoint/2010/main" val="92865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99E46-1E00-2758-600B-F745F1B6A6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D739F2-41A3-9118-8F1D-68AD91C24012}"/>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Municipios </a:t>
            </a:r>
          </a:p>
        </p:txBody>
      </p:sp>
      <p:pic>
        <p:nvPicPr>
          <p:cNvPr id="4" name="Imagen 3">
            <a:extLst>
              <a:ext uri="{FF2B5EF4-FFF2-40B4-BE49-F238E27FC236}">
                <a16:creationId xmlns:a16="http://schemas.microsoft.com/office/drawing/2014/main" id="{CC01C467-9715-B0C4-AE6C-57388B9219B9}"/>
              </a:ext>
            </a:extLst>
          </p:cNvPr>
          <p:cNvPicPr>
            <a:picLocks noChangeAspect="1"/>
          </p:cNvPicPr>
          <p:nvPr/>
        </p:nvPicPr>
        <p:blipFill>
          <a:blip r:embed="rId3"/>
          <a:srcRect r="1" b="3506"/>
          <a:stretch>
            <a:fillRect/>
          </a:stretch>
        </p:blipFill>
        <p:spPr>
          <a:xfrm>
            <a:off x="1" y="10"/>
            <a:ext cx="6005512" cy="6857990"/>
          </a:xfrm>
          <a:prstGeom prst="rect">
            <a:avLst/>
          </a:prstGeom>
        </p:spPr>
      </p:pic>
    </p:spTree>
    <p:extLst>
      <p:ext uri="{BB962C8B-B14F-4D97-AF65-F5344CB8AC3E}">
        <p14:creationId xmlns:p14="http://schemas.microsoft.com/office/powerpoint/2010/main" val="38163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2747CB1-2511-A071-C78C-AD62FA8931E2}"/>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93CFCD0F-E9F5-7AC2-73E8-50A1EF5B3AF5}"/>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86158B84-A24E-288E-78DB-7EC417E09D4A}"/>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7" name="CuadroTexto 16">
            <a:extLst>
              <a:ext uri="{FF2B5EF4-FFF2-40B4-BE49-F238E27FC236}">
                <a16:creationId xmlns:a16="http://schemas.microsoft.com/office/drawing/2014/main" id="{CA10E253-CC88-0557-CE6F-59BEA20EE113}"/>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pic>
        <p:nvPicPr>
          <p:cNvPr id="2" name="Imagen 1">
            <a:extLst>
              <a:ext uri="{FF2B5EF4-FFF2-40B4-BE49-F238E27FC236}">
                <a16:creationId xmlns:a16="http://schemas.microsoft.com/office/drawing/2014/main" id="{612F5155-139D-8F76-620A-26DDB9DB1326}"/>
              </a:ext>
            </a:extLst>
          </p:cNvPr>
          <p:cNvPicPr>
            <a:picLocks noChangeAspect="1"/>
          </p:cNvPicPr>
          <p:nvPr/>
        </p:nvPicPr>
        <p:blipFill>
          <a:blip r:embed="rId4"/>
          <a:srcRect r="1" b="3506"/>
          <a:stretch>
            <a:fillRect/>
          </a:stretch>
        </p:blipFill>
        <p:spPr>
          <a:xfrm>
            <a:off x="6643467" y="848652"/>
            <a:ext cx="4747973" cy="5421944"/>
          </a:xfrm>
          <a:prstGeom prst="rect">
            <a:avLst/>
          </a:prstGeom>
        </p:spPr>
      </p:pic>
      <p:sp>
        <p:nvSpPr>
          <p:cNvPr id="3" name="Rectángulo 2">
            <a:extLst>
              <a:ext uri="{FF2B5EF4-FFF2-40B4-BE49-F238E27FC236}">
                <a16:creationId xmlns:a16="http://schemas.microsoft.com/office/drawing/2014/main" id="{3C08E8BF-2582-71DC-24D9-4F0DC0222B70}"/>
              </a:ext>
            </a:extLst>
          </p:cNvPr>
          <p:cNvSpPr/>
          <p:nvPr/>
        </p:nvSpPr>
        <p:spPr>
          <a:xfrm>
            <a:off x="3224487" y="1217126"/>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0088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FD2064BB-A1F1-61A1-1F29-E744B732A1A1}"/>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6" name="Google Shape;49;p15">
            <a:extLst>
              <a:ext uri="{FF2B5EF4-FFF2-40B4-BE49-F238E27FC236}">
                <a16:creationId xmlns:a16="http://schemas.microsoft.com/office/drawing/2014/main" id="{3D510EA4-9D97-2A04-C9FA-8325F025ECEE}"/>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Análisis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Geoespacial</a:t>
            </a:r>
            <a:r>
              <a:rPr lang="en-US" sz="2400" b="0" kern="0" dirty="0">
                <a:solidFill>
                  <a:schemeClr val="tx1">
                    <a:lumMod val="75000"/>
                    <a:lumOff val="25000"/>
                  </a:schemeClr>
                </a:solidFill>
              </a:rPr>
              <a:t> </a:t>
            </a:r>
          </a:p>
        </p:txBody>
      </p:sp>
      <p:sp>
        <p:nvSpPr>
          <p:cNvPr id="8" name="CuadroTexto 7">
            <a:extLst>
              <a:ext uri="{FF2B5EF4-FFF2-40B4-BE49-F238E27FC236}">
                <a16:creationId xmlns:a16="http://schemas.microsoft.com/office/drawing/2014/main" id="{E9626092-6191-24DF-7953-15B9F97B136B}"/>
              </a:ext>
            </a:extLst>
          </p:cNvPr>
          <p:cNvSpPr txBox="1"/>
          <p:nvPr/>
        </p:nvSpPr>
        <p:spPr>
          <a:xfrm>
            <a:off x="460965" y="2228671"/>
            <a:ext cx="6285523" cy="4093428"/>
          </a:xfrm>
          <a:prstGeom prst="rect">
            <a:avLst/>
          </a:prstGeom>
          <a:noFill/>
          <a:ln>
            <a:solidFill>
              <a:schemeClr val="tx2">
                <a:lumMod val="75000"/>
                <a:lumOff val="25000"/>
              </a:schemeClr>
            </a:solidFill>
          </a:ln>
        </p:spPr>
        <p:txBody>
          <a:bodyPr wrap="square">
            <a:spAutoFit/>
          </a:bodyPr>
          <a:lstStyle/>
          <a:p>
            <a:pPr>
              <a:buNone/>
            </a:pPr>
            <a:r>
              <a:rPr lang="en-US" sz="2000" b="1" dirty="0">
                <a:effectLst/>
              </a:rPr>
              <a:t>O</a:t>
            </a:r>
            <a:r>
              <a:rPr lang="es-CO" sz="2000" b="1" dirty="0" err="1">
                <a:effectLst/>
              </a:rPr>
              <a:t>bjetivo</a:t>
            </a:r>
            <a:r>
              <a:rPr lang="es-CO" sz="2000" b="1" dirty="0">
                <a:effectLst/>
              </a:rPr>
              <a:t>. </a:t>
            </a:r>
          </a:p>
          <a:p>
            <a:pPr>
              <a:buNone/>
            </a:pPr>
            <a:r>
              <a:rPr lang="es-CO" sz="2000" dirty="0"/>
              <a:t>Comprender los patrones espaciales de la distribución actual y potencial del balso para promover su aprovechamiento sostenible. </a:t>
            </a:r>
          </a:p>
          <a:p>
            <a:pPr>
              <a:buNone/>
            </a:pPr>
            <a:endParaRPr lang="es-CO" sz="2000" dirty="0"/>
          </a:p>
          <a:p>
            <a:pPr algn="l" rtl="0"/>
            <a:r>
              <a:rPr lang="es-CO" sz="2000" b="1" dirty="0">
                <a:effectLst/>
              </a:rPr>
              <a:t>Tipos de datos. </a:t>
            </a:r>
          </a:p>
          <a:p>
            <a:pPr marL="457200" indent="-457200">
              <a:buFont typeface="+mj-lt"/>
              <a:buAutoNum type="arabicPeriod"/>
            </a:pPr>
            <a:r>
              <a:rPr lang="es-CO" sz="2000" dirty="0"/>
              <a:t>Datos de ocurrencia de la especie (</a:t>
            </a:r>
            <a:r>
              <a:rPr lang="es-CO" sz="2000" b="1" dirty="0"/>
              <a:t>Vector-Punto</a:t>
            </a:r>
            <a:r>
              <a:rPr lang="es-CO" sz="2000" dirty="0"/>
              <a:t>, obtenidas a partir de GBIF)</a:t>
            </a:r>
          </a:p>
          <a:p>
            <a:pPr marL="457200" indent="-457200">
              <a:buFont typeface="+mj-lt"/>
              <a:buAutoNum type="arabicPeriod"/>
            </a:pPr>
            <a:r>
              <a:rPr lang="es-CO" sz="2000" dirty="0"/>
              <a:t>Variables climáticas actuales y proyectadas (</a:t>
            </a:r>
            <a:r>
              <a:rPr lang="es-CO" sz="2000" b="1" dirty="0" err="1"/>
              <a:t>Raster</a:t>
            </a:r>
            <a:r>
              <a:rPr lang="es-CO" sz="2000" dirty="0"/>
              <a:t>, extraídas de </a:t>
            </a:r>
            <a:r>
              <a:rPr lang="es-CO" sz="2000" dirty="0" err="1"/>
              <a:t>WorldClim</a:t>
            </a:r>
            <a:r>
              <a:rPr lang="es-CO" sz="2000" dirty="0"/>
              <a:t>)</a:t>
            </a:r>
          </a:p>
          <a:p>
            <a:pPr marL="457200" indent="-457200">
              <a:buFont typeface="+mj-lt"/>
              <a:buAutoNum type="arabicPeriod"/>
            </a:pPr>
            <a:r>
              <a:rPr lang="es-CO" sz="2000" dirty="0"/>
              <a:t>Datos complementarios (opcional) (Capas </a:t>
            </a:r>
            <a:r>
              <a:rPr lang="es-CO" sz="2000" b="1" dirty="0"/>
              <a:t>vectoriales </a:t>
            </a:r>
            <a:r>
              <a:rPr lang="es-CO" sz="2000" dirty="0"/>
              <a:t>de interés como: ZV de Holdridge, Coberturas de uso del suelo)</a:t>
            </a:r>
          </a:p>
        </p:txBody>
      </p:sp>
      <p:pic>
        <p:nvPicPr>
          <p:cNvPr id="2" name="Imagen 1">
            <a:extLst>
              <a:ext uri="{FF2B5EF4-FFF2-40B4-BE49-F238E27FC236}">
                <a16:creationId xmlns:a16="http://schemas.microsoft.com/office/drawing/2014/main" id="{1C0449B2-1699-C666-DD80-C52A8A99B272}"/>
              </a:ext>
            </a:extLst>
          </p:cNvPr>
          <p:cNvPicPr>
            <a:picLocks noChangeAspect="1"/>
          </p:cNvPicPr>
          <p:nvPr/>
        </p:nvPicPr>
        <p:blipFill>
          <a:blip r:embed="rId2"/>
          <a:stretch>
            <a:fillRect/>
          </a:stretch>
        </p:blipFill>
        <p:spPr>
          <a:xfrm>
            <a:off x="6832103" y="832539"/>
            <a:ext cx="5083330" cy="6010639"/>
          </a:xfrm>
          <a:prstGeom prst="rect">
            <a:avLst/>
          </a:prstGeom>
        </p:spPr>
      </p:pic>
    </p:spTree>
    <p:extLst>
      <p:ext uri="{BB962C8B-B14F-4D97-AF65-F5344CB8AC3E}">
        <p14:creationId xmlns:p14="http://schemas.microsoft.com/office/powerpoint/2010/main" val="292507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4382-F813-6DC1-8EF0-C72A74276C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2647AAE-EA91-159B-4BE0-DB09EB2A07EC}"/>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87D0A323-A516-25FC-299F-5431E32B139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7FF13529-31FC-1B09-3601-D4A992D03759}"/>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pic>
        <p:nvPicPr>
          <p:cNvPr id="9" name="Imagen 8">
            <a:extLst>
              <a:ext uri="{FF2B5EF4-FFF2-40B4-BE49-F238E27FC236}">
                <a16:creationId xmlns:a16="http://schemas.microsoft.com/office/drawing/2014/main" id="{52FFE1EC-2D95-FB07-8923-C9B8CB46ADFC}"/>
              </a:ext>
            </a:extLst>
          </p:cNvPr>
          <p:cNvPicPr>
            <a:picLocks noChangeAspect="1"/>
          </p:cNvPicPr>
          <p:nvPr/>
        </p:nvPicPr>
        <p:blipFill>
          <a:blip r:embed="rId4"/>
          <a:stretch>
            <a:fillRect/>
          </a:stretch>
        </p:blipFill>
        <p:spPr>
          <a:xfrm>
            <a:off x="7060180" y="705472"/>
            <a:ext cx="4670855" cy="5020545"/>
          </a:xfrm>
          <a:prstGeom prst="rect">
            <a:avLst/>
          </a:prstGeom>
        </p:spPr>
      </p:pic>
      <p:pic>
        <p:nvPicPr>
          <p:cNvPr id="11" name="Imagen 10">
            <a:extLst>
              <a:ext uri="{FF2B5EF4-FFF2-40B4-BE49-F238E27FC236}">
                <a16:creationId xmlns:a16="http://schemas.microsoft.com/office/drawing/2014/main" id="{2128DC1C-0FCC-F1A2-5EE5-31134FA6808B}"/>
              </a:ext>
            </a:extLst>
          </p:cNvPr>
          <p:cNvPicPr>
            <a:picLocks noChangeAspect="1"/>
          </p:cNvPicPr>
          <p:nvPr/>
        </p:nvPicPr>
        <p:blipFill>
          <a:blip r:embed="rId5"/>
          <a:stretch>
            <a:fillRect/>
          </a:stretch>
        </p:blipFill>
        <p:spPr>
          <a:xfrm>
            <a:off x="6579401" y="4380213"/>
            <a:ext cx="2206162" cy="2263966"/>
          </a:xfrm>
          <a:prstGeom prst="rect">
            <a:avLst/>
          </a:prstGeom>
        </p:spPr>
      </p:pic>
      <p:sp>
        <p:nvSpPr>
          <p:cNvPr id="13" name="Rectángulo 12">
            <a:extLst>
              <a:ext uri="{FF2B5EF4-FFF2-40B4-BE49-F238E27FC236}">
                <a16:creationId xmlns:a16="http://schemas.microsoft.com/office/drawing/2014/main" id="{2DE45DEE-64DA-7E6B-81B0-B8B727701D7C}"/>
              </a:ext>
            </a:extLst>
          </p:cNvPr>
          <p:cNvSpPr/>
          <p:nvPr/>
        </p:nvSpPr>
        <p:spPr>
          <a:xfrm>
            <a:off x="3233666" y="1755120"/>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D2AE3660-B792-B5BF-5193-DA7B40B13C61}"/>
              </a:ext>
            </a:extLst>
          </p:cNvPr>
          <p:cNvSpPr/>
          <p:nvPr/>
        </p:nvSpPr>
        <p:spPr>
          <a:xfrm flipV="1">
            <a:off x="301343" y="5084864"/>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338532F9-E54B-1B21-2B69-250282939A39}"/>
              </a:ext>
            </a:extLst>
          </p:cNvPr>
          <p:cNvSpPr/>
          <p:nvPr/>
        </p:nvSpPr>
        <p:spPr>
          <a:xfrm flipV="1">
            <a:off x="335658" y="4354652"/>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7D457EC-ADA2-2B81-9512-E05FCB3D4B6C}"/>
              </a:ext>
            </a:extLst>
          </p:cNvPr>
          <p:cNvSpPr/>
          <p:nvPr/>
        </p:nvSpPr>
        <p:spPr>
          <a:xfrm flipV="1">
            <a:off x="296739" y="4719758"/>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4A423C26-D12D-7739-116C-2E584FA2A41C}"/>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spTree>
    <p:extLst>
      <p:ext uri="{BB962C8B-B14F-4D97-AF65-F5344CB8AC3E}">
        <p14:creationId xmlns:p14="http://schemas.microsoft.com/office/powerpoint/2010/main" val="203277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8388-555E-40A3-E1C1-432AF418D87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BC4E370-5551-6CB6-4583-70CD4D3D8FDE}"/>
              </a:ext>
            </a:extLst>
          </p:cNvPr>
          <p:cNvSpPr txBox="1"/>
          <p:nvPr/>
        </p:nvSpPr>
        <p:spPr>
          <a:xfrm>
            <a:off x="460965" y="734702"/>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X6 (Precipitación mes más seco)</a:t>
            </a:r>
          </a:p>
        </p:txBody>
      </p:sp>
      <p:sp>
        <p:nvSpPr>
          <p:cNvPr id="4" name="Google Shape;49;p15">
            <a:extLst>
              <a:ext uri="{FF2B5EF4-FFF2-40B4-BE49-F238E27FC236}">
                <a16:creationId xmlns:a16="http://schemas.microsoft.com/office/drawing/2014/main" id="{1371C29D-7043-F057-F07F-6E01950CC24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pic>
        <p:nvPicPr>
          <p:cNvPr id="6" name="Imagen 5">
            <a:extLst>
              <a:ext uri="{FF2B5EF4-FFF2-40B4-BE49-F238E27FC236}">
                <a16:creationId xmlns:a16="http://schemas.microsoft.com/office/drawing/2014/main" id="{C00AF7DD-3A22-D936-868F-3A59057F1812}"/>
              </a:ext>
            </a:extLst>
          </p:cNvPr>
          <p:cNvPicPr>
            <a:picLocks noChangeAspect="1"/>
          </p:cNvPicPr>
          <p:nvPr/>
        </p:nvPicPr>
        <p:blipFill>
          <a:blip r:embed="rId2"/>
          <a:srcRect l="21782"/>
          <a:stretch>
            <a:fillRect/>
          </a:stretch>
        </p:blipFill>
        <p:spPr>
          <a:xfrm>
            <a:off x="1398074" y="1113067"/>
            <a:ext cx="2815942" cy="3581989"/>
          </a:xfrm>
          <a:prstGeom prst="rect">
            <a:avLst/>
          </a:prstGeom>
        </p:spPr>
      </p:pic>
      <p:pic>
        <p:nvPicPr>
          <p:cNvPr id="2" name="Imagen 1">
            <a:extLst>
              <a:ext uri="{FF2B5EF4-FFF2-40B4-BE49-F238E27FC236}">
                <a16:creationId xmlns:a16="http://schemas.microsoft.com/office/drawing/2014/main" id="{42C3B37D-1A6A-A148-3925-8C7D85281E05}"/>
              </a:ext>
            </a:extLst>
          </p:cNvPr>
          <p:cNvPicPr>
            <a:picLocks noChangeAspect="1"/>
          </p:cNvPicPr>
          <p:nvPr/>
        </p:nvPicPr>
        <p:blipFill>
          <a:blip r:embed="rId3"/>
          <a:stretch>
            <a:fillRect/>
          </a:stretch>
        </p:blipFill>
        <p:spPr>
          <a:xfrm>
            <a:off x="5732903" y="1262498"/>
            <a:ext cx="5603454" cy="2628226"/>
          </a:xfrm>
          <a:prstGeom prst="rect">
            <a:avLst/>
          </a:prstGeom>
        </p:spPr>
      </p:pic>
      <p:sp>
        <p:nvSpPr>
          <p:cNvPr id="7" name="CuadroTexto 6">
            <a:extLst>
              <a:ext uri="{FF2B5EF4-FFF2-40B4-BE49-F238E27FC236}">
                <a16:creationId xmlns:a16="http://schemas.microsoft.com/office/drawing/2014/main" id="{3EA3FC9E-FD37-D08A-0695-F04C7A9A3582}"/>
              </a:ext>
            </a:extLst>
          </p:cNvPr>
          <p:cNvSpPr txBox="1"/>
          <p:nvPr/>
        </p:nvSpPr>
        <p:spPr>
          <a:xfrm>
            <a:off x="5931818" y="734702"/>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9" name="Imagen 8">
            <a:extLst>
              <a:ext uri="{FF2B5EF4-FFF2-40B4-BE49-F238E27FC236}">
                <a16:creationId xmlns:a16="http://schemas.microsoft.com/office/drawing/2014/main" id="{89BD0B96-14F3-D9D2-8C34-0FBBD8D5443F}"/>
              </a:ext>
            </a:extLst>
          </p:cNvPr>
          <p:cNvPicPr>
            <a:picLocks noChangeAspect="1"/>
          </p:cNvPicPr>
          <p:nvPr/>
        </p:nvPicPr>
        <p:blipFill>
          <a:blip r:embed="rId4"/>
          <a:stretch>
            <a:fillRect/>
          </a:stretch>
        </p:blipFill>
        <p:spPr>
          <a:xfrm>
            <a:off x="6196223" y="4078298"/>
            <a:ext cx="5051999" cy="2779702"/>
          </a:xfrm>
          <a:prstGeom prst="rect">
            <a:avLst/>
          </a:prstGeom>
        </p:spPr>
      </p:pic>
      <p:pic>
        <p:nvPicPr>
          <p:cNvPr id="5" name="Imagen 4">
            <a:extLst>
              <a:ext uri="{FF2B5EF4-FFF2-40B4-BE49-F238E27FC236}">
                <a16:creationId xmlns:a16="http://schemas.microsoft.com/office/drawing/2014/main" id="{76104FAA-32EA-B5FC-22FE-F1072245E134}"/>
              </a:ext>
            </a:extLst>
          </p:cNvPr>
          <p:cNvPicPr>
            <a:picLocks noChangeAspect="1"/>
          </p:cNvPicPr>
          <p:nvPr/>
        </p:nvPicPr>
        <p:blipFill>
          <a:blip r:embed="rId5"/>
          <a:stretch>
            <a:fillRect/>
          </a:stretch>
        </p:blipFill>
        <p:spPr>
          <a:xfrm>
            <a:off x="3353479" y="4101464"/>
            <a:ext cx="2352622" cy="2756536"/>
          </a:xfrm>
          <a:prstGeom prst="rect">
            <a:avLst/>
          </a:prstGeom>
        </p:spPr>
      </p:pic>
    </p:spTree>
    <p:extLst>
      <p:ext uri="{BB962C8B-B14F-4D97-AF65-F5344CB8AC3E}">
        <p14:creationId xmlns:p14="http://schemas.microsoft.com/office/powerpoint/2010/main" val="263846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9BAA7-A6E3-61FF-43A6-0F8E1B81D03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71624AE-B484-3B7D-B43E-93333D826C7A}"/>
              </a:ext>
            </a:extLst>
          </p:cNvPr>
          <p:cNvSpPr txBox="1"/>
          <p:nvPr/>
        </p:nvSpPr>
        <p:spPr>
          <a:xfrm>
            <a:off x="460965" y="734702"/>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Conteo (Variable respuesta)</a:t>
            </a:r>
          </a:p>
        </p:txBody>
      </p:sp>
      <p:sp>
        <p:nvSpPr>
          <p:cNvPr id="4" name="Google Shape;49;p15">
            <a:extLst>
              <a:ext uri="{FF2B5EF4-FFF2-40B4-BE49-F238E27FC236}">
                <a16:creationId xmlns:a16="http://schemas.microsoft.com/office/drawing/2014/main" id="{9EEDD4D9-FA95-1F56-9A9A-E321A1CDA845}"/>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sp>
        <p:nvSpPr>
          <p:cNvPr id="7" name="CuadroTexto 6">
            <a:extLst>
              <a:ext uri="{FF2B5EF4-FFF2-40B4-BE49-F238E27FC236}">
                <a16:creationId xmlns:a16="http://schemas.microsoft.com/office/drawing/2014/main" id="{013964EA-AF1A-1C05-7FC5-A67666C168E1}"/>
              </a:ext>
            </a:extLst>
          </p:cNvPr>
          <p:cNvSpPr txBox="1"/>
          <p:nvPr/>
        </p:nvSpPr>
        <p:spPr>
          <a:xfrm>
            <a:off x="5645380" y="1627069"/>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10" name="Imagen 9">
            <a:extLst>
              <a:ext uri="{FF2B5EF4-FFF2-40B4-BE49-F238E27FC236}">
                <a16:creationId xmlns:a16="http://schemas.microsoft.com/office/drawing/2014/main" id="{1A2078ED-B844-350B-6850-1105F4F0792E}"/>
              </a:ext>
            </a:extLst>
          </p:cNvPr>
          <p:cNvPicPr>
            <a:picLocks noChangeAspect="1"/>
          </p:cNvPicPr>
          <p:nvPr/>
        </p:nvPicPr>
        <p:blipFill>
          <a:blip r:embed="rId2"/>
          <a:stretch>
            <a:fillRect/>
          </a:stretch>
        </p:blipFill>
        <p:spPr>
          <a:xfrm>
            <a:off x="5034072" y="2180248"/>
            <a:ext cx="6474309" cy="3050683"/>
          </a:xfrm>
          <a:prstGeom prst="rect">
            <a:avLst/>
          </a:prstGeom>
        </p:spPr>
      </p:pic>
      <p:pic>
        <p:nvPicPr>
          <p:cNvPr id="12" name="Imagen 11">
            <a:extLst>
              <a:ext uri="{FF2B5EF4-FFF2-40B4-BE49-F238E27FC236}">
                <a16:creationId xmlns:a16="http://schemas.microsoft.com/office/drawing/2014/main" id="{4376D517-2987-265E-C2BC-2E5D91DB7C95}"/>
              </a:ext>
            </a:extLst>
          </p:cNvPr>
          <p:cNvPicPr>
            <a:picLocks noChangeAspect="1"/>
          </p:cNvPicPr>
          <p:nvPr/>
        </p:nvPicPr>
        <p:blipFill>
          <a:blip r:embed="rId3"/>
          <a:stretch>
            <a:fillRect/>
          </a:stretch>
        </p:blipFill>
        <p:spPr>
          <a:xfrm>
            <a:off x="460965" y="1155544"/>
            <a:ext cx="3880654" cy="4546911"/>
          </a:xfrm>
          <a:prstGeom prst="rect">
            <a:avLst/>
          </a:prstGeom>
        </p:spPr>
      </p:pic>
    </p:spTree>
    <p:extLst>
      <p:ext uri="{BB962C8B-B14F-4D97-AF65-F5344CB8AC3E}">
        <p14:creationId xmlns:p14="http://schemas.microsoft.com/office/powerpoint/2010/main" val="3554860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DACDA-3C3A-A82A-8A17-9D59D94FFC69}"/>
            </a:ext>
          </a:extLst>
        </p:cNvPr>
        <p:cNvGrpSpPr/>
        <p:nvPr/>
      </p:nvGrpSpPr>
      <p:grpSpPr>
        <a:xfrm>
          <a:off x="0" y="0"/>
          <a:ext cx="0" cy="0"/>
          <a:chOff x="0" y="0"/>
          <a:chExt cx="0" cy="0"/>
        </a:xfrm>
      </p:grpSpPr>
      <p:sp>
        <p:nvSpPr>
          <p:cNvPr id="14" name="Google Shape;49;p15">
            <a:extLst>
              <a:ext uri="{FF2B5EF4-FFF2-40B4-BE49-F238E27FC236}">
                <a16:creationId xmlns:a16="http://schemas.microsoft.com/office/drawing/2014/main" id="{266BA626-47F0-0758-EF90-BFC6FCA7D375}"/>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kern="0" dirty="0">
                <a:solidFill>
                  <a:schemeClr val="tx1">
                    <a:lumMod val="75000"/>
                    <a:lumOff val="25000"/>
                  </a:schemeClr>
                </a:solidFill>
              </a:rPr>
              <a:t>4 </a:t>
            </a:r>
            <a:r>
              <a:rPr lang="en-US" sz="1800" kern="0" dirty="0" err="1">
                <a:solidFill>
                  <a:schemeClr val="tx1">
                    <a:lumMod val="75000"/>
                    <a:lumOff val="25000"/>
                  </a:schemeClr>
                </a:solidFill>
              </a:rPr>
              <a:t>vecinos</a:t>
            </a:r>
            <a:r>
              <a:rPr lang="en-US" sz="1800" kern="0" dirty="0">
                <a:solidFill>
                  <a:schemeClr val="tx1">
                    <a:lumMod val="75000"/>
                    <a:lumOff val="25000"/>
                  </a:schemeClr>
                </a:solidFill>
              </a:rPr>
              <a:t> </a:t>
            </a:r>
            <a:r>
              <a:rPr lang="en-US" sz="1800" kern="0" dirty="0" err="1">
                <a:solidFill>
                  <a:schemeClr val="tx1">
                    <a:lumMod val="75000"/>
                    <a:lumOff val="25000"/>
                  </a:schemeClr>
                </a:solidFill>
              </a:rPr>
              <a:t>más</a:t>
            </a:r>
            <a:r>
              <a:rPr lang="en-US" sz="1800" kern="0" dirty="0">
                <a:solidFill>
                  <a:schemeClr val="tx1">
                    <a:lumMod val="75000"/>
                    <a:lumOff val="25000"/>
                  </a:schemeClr>
                </a:solidFill>
              </a:rPr>
              <a:t> </a:t>
            </a:r>
            <a:r>
              <a:rPr lang="en-US" sz="1800" kern="0" dirty="0" err="1">
                <a:solidFill>
                  <a:schemeClr val="tx1">
                    <a:lumMod val="75000"/>
                    <a:lumOff val="25000"/>
                  </a:schemeClr>
                </a:solidFill>
              </a:rPr>
              <a:t>cercanos</a:t>
            </a:r>
            <a:endParaRPr lang="en-US" sz="1800" kern="0" dirty="0">
              <a:solidFill>
                <a:schemeClr val="tx1">
                  <a:lumMod val="75000"/>
                  <a:lumOff val="25000"/>
                </a:schemeClr>
              </a:solidFill>
            </a:endParaRPr>
          </a:p>
        </p:txBody>
      </p:sp>
      <p:pic>
        <p:nvPicPr>
          <p:cNvPr id="3" name="Imagen 2">
            <a:extLst>
              <a:ext uri="{FF2B5EF4-FFF2-40B4-BE49-F238E27FC236}">
                <a16:creationId xmlns:a16="http://schemas.microsoft.com/office/drawing/2014/main" id="{0A314AF1-A455-C2EE-FB41-E3510C504F25}"/>
              </a:ext>
            </a:extLst>
          </p:cNvPr>
          <p:cNvPicPr>
            <a:picLocks noChangeAspect="1"/>
          </p:cNvPicPr>
          <p:nvPr/>
        </p:nvPicPr>
        <p:blipFill>
          <a:blip r:embed="rId2"/>
          <a:stretch>
            <a:fillRect/>
          </a:stretch>
        </p:blipFill>
        <p:spPr>
          <a:xfrm>
            <a:off x="196688" y="1160749"/>
            <a:ext cx="5647626" cy="2777804"/>
          </a:xfrm>
          <a:prstGeom prst="rect">
            <a:avLst/>
          </a:prstGeom>
        </p:spPr>
      </p:pic>
      <p:pic>
        <p:nvPicPr>
          <p:cNvPr id="5" name="Imagen 4">
            <a:extLst>
              <a:ext uri="{FF2B5EF4-FFF2-40B4-BE49-F238E27FC236}">
                <a16:creationId xmlns:a16="http://schemas.microsoft.com/office/drawing/2014/main" id="{5EA468AE-0108-FCA1-EA1E-E41715AF9BFC}"/>
              </a:ext>
            </a:extLst>
          </p:cNvPr>
          <p:cNvPicPr>
            <a:picLocks noChangeAspect="1"/>
          </p:cNvPicPr>
          <p:nvPr/>
        </p:nvPicPr>
        <p:blipFill>
          <a:blip r:embed="rId3"/>
          <a:stretch>
            <a:fillRect/>
          </a:stretch>
        </p:blipFill>
        <p:spPr>
          <a:xfrm>
            <a:off x="5917878" y="1160749"/>
            <a:ext cx="6077434" cy="4305874"/>
          </a:xfrm>
          <a:prstGeom prst="rect">
            <a:avLst/>
          </a:prstGeom>
        </p:spPr>
      </p:pic>
      <p:sp>
        <p:nvSpPr>
          <p:cNvPr id="6" name="Rectángulo 5">
            <a:extLst>
              <a:ext uri="{FF2B5EF4-FFF2-40B4-BE49-F238E27FC236}">
                <a16:creationId xmlns:a16="http://schemas.microsoft.com/office/drawing/2014/main" id="{D52933EB-C0A8-4BB2-820C-462A88CB5DDC}"/>
              </a:ext>
            </a:extLst>
          </p:cNvPr>
          <p:cNvSpPr/>
          <p:nvPr/>
        </p:nvSpPr>
        <p:spPr>
          <a:xfrm>
            <a:off x="141603" y="2754217"/>
            <a:ext cx="2370244" cy="184543"/>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296A591B-6DCF-5C37-102C-812C278FE49F}"/>
              </a:ext>
            </a:extLst>
          </p:cNvPr>
          <p:cNvSpPr/>
          <p:nvPr/>
        </p:nvSpPr>
        <p:spPr>
          <a:xfrm>
            <a:off x="3415229" y="2267639"/>
            <a:ext cx="2429085" cy="145056"/>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C78B9343-9A27-668D-E957-7D115EE14345}"/>
              </a:ext>
            </a:extLst>
          </p:cNvPr>
          <p:cNvSpPr/>
          <p:nvPr/>
        </p:nvSpPr>
        <p:spPr>
          <a:xfrm>
            <a:off x="5917878" y="1803093"/>
            <a:ext cx="6077434" cy="36722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Rectángulo 8">
            <a:extLst>
              <a:ext uri="{FF2B5EF4-FFF2-40B4-BE49-F238E27FC236}">
                <a16:creationId xmlns:a16="http://schemas.microsoft.com/office/drawing/2014/main" id="{73D8D3AC-AB76-2CCA-9FD9-AE607E871DFB}"/>
              </a:ext>
            </a:extLst>
          </p:cNvPr>
          <p:cNvSpPr/>
          <p:nvPr/>
        </p:nvSpPr>
        <p:spPr>
          <a:xfrm>
            <a:off x="5947374" y="2721167"/>
            <a:ext cx="6077434" cy="17963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9">
            <a:extLst>
              <a:ext uri="{FF2B5EF4-FFF2-40B4-BE49-F238E27FC236}">
                <a16:creationId xmlns:a16="http://schemas.microsoft.com/office/drawing/2014/main" id="{6B8EFC61-A979-1B5F-EBE8-72CEE00855D5}"/>
              </a:ext>
            </a:extLst>
          </p:cNvPr>
          <p:cNvSpPr/>
          <p:nvPr/>
        </p:nvSpPr>
        <p:spPr>
          <a:xfrm>
            <a:off x="5899399" y="3571324"/>
            <a:ext cx="6077434" cy="36722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620534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BE38E-EF86-C98C-E46B-E382A70A8F12}"/>
            </a:ext>
          </a:extLst>
        </p:cNvPr>
        <p:cNvGrpSpPr/>
        <p:nvPr/>
      </p:nvGrpSpPr>
      <p:grpSpPr>
        <a:xfrm>
          <a:off x="0" y="0"/>
          <a:ext cx="0" cy="0"/>
          <a:chOff x="0" y="0"/>
          <a:chExt cx="0" cy="0"/>
        </a:xfrm>
      </p:grpSpPr>
      <p:sp>
        <p:nvSpPr>
          <p:cNvPr id="5" name="Google Shape;49;p15">
            <a:extLst>
              <a:ext uri="{FF2B5EF4-FFF2-40B4-BE49-F238E27FC236}">
                <a16:creationId xmlns:a16="http://schemas.microsoft.com/office/drawing/2014/main" id="{06ECBE52-0EBC-6CAC-BA22-E5AD429FB5DA}"/>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kern="0" dirty="0">
                <a:solidFill>
                  <a:schemeClr val="tx1">
                    <a:lumMod val="75000"/>
                    <a:lumOff val="25000"/>
                  </a:schemeClr>
                </a:solidFill>
              </a:rPr>
              <a:t>4 </a:t>
            </a:r>
            <a:r>
              <a:rPr lang="en-US" sz="1800" kern="0" dirty="0" err="1">
                <a:solidFill>
                  <a:schemeClr val="tx1">
                    <a:lumMod val="75000"/>
                    <a:lumOff val="25000"/>
                  </a:schemeClr>
                </a:solidFill>
              </a:rPr>
              <a:t>vecinos</a:t>
            </a:r>
            <a:r>
              <a:rPr lang="en-US" sz="1800" kern="0" dirty="0">
                <a:solidFill>
                  <a:schemeClr val="tx1">
                    <a:lumMod val="75000"/>
                    <a:lumOff val="25000"/>
                  </a:schemeClr>
                </a:solidFill>
              </a:rPr>
              <a:t> </a:t>
            </a:r>
            <a:r>
              <a:rPr lang="en-US" sz="1800" kern="0" dirty="0" err="1">
                <a:solidFill>
                  <a:schemeClr val="tx1">
                    <a:lumMod val="75000"/>
                    <a:lumOff val="25000"/>
                  </a:schemeClr>
                </a:solidFill>
              </a:rPr>
              <a:t>más</a:t>
            </a:r>
            <a:r>
              <a:rPr lang="en-US" sz="1800" kern="0" dirty="0">
                <a:solidFill>
                  <a:schemeClr val="tx1">
                    <a:lumMod val="75000"/>
                    <a:lumOff val="25000"/>
                  </a:schemeClr>
                </a:solidFill>
              </a:rPr>
              <a:t> </a:t>
            </a:r>
            <a:r>
              <a:rPr lang="en-US" sz="1800" kern="0" dirty="0" err="1">
                <a:solidFill>
                  <a:schemeClr val="tx1">
                    <a:lumMod val="75000"/>
                    <a:lumOff val="25000"/>
                  </a:schemeClr>
                </a:solidFill>
              </a:rPr>
              <a:t>cercanos</a:t>
            </a:r>
            <a:endParaRPr lang="en-US" sz="1800" b="0" kern="0" dirty="0">
              <a:solidFill>
                <a:schemeClr val="tx1">
                  <a:lumMod val="75000"/>
                  <a:lumOff val="25000"/>
                </a:schemeClr>
              </a:solidFill>
            </a:endParaRPr>
          </a:p>
        </p:txBody>
      </p:sp>
      <p:pic>
        <p:nvPicPr>
          <p:cNvPr id="3" name="Imagen 2">
            <a:extLst>
              <a:ext uri="{FF2B5EF4-FFF2-40B4-BE49-F238E27FC236}">
                <a16:creationId xmlns:a16="http://schemas.microsoft.com/office/drawing/2014/main" id="{7676D8AC-375C-76D4-5B83-32DBCC727465}"/>
              </a:ext>
            </a:extLst>
          </p:cNvPr>
          <p:cNvPicPr>
            <a:picLocks noChangeAspect="1"/>
          </p:cNvPicPr>
          <p:nvPr/>
        </p:nvPicPr>
        <p:blipFill>
          <a:blip r:embed="rId2"/>
          <a:stretch>
            <a:fillRect/>
          </a:stretch>
        </p:blipFill>
        <p:spPr>
          <a:xfrm>
            <a:off x="2914486" y="1082554"/>
            <a:ext cx="6363027" cy="4692891"/>
          </a:xfrm>
          <a:prstGeom prst="rect">
            <a:avLst/>
          </a:prstGeom>
        </p:spPr>
      </p:pic>
      <p:sp>
        <p:nvSpPr>
          <p:cNvPr id="4" name="Rectángulo 3">
            <a:extLst>
              <a:ext uri="{FF2B5EF4-FFF2-40B4-BE49-F238E27FC236}">
                <a16:creationId xmlns:a16="http://schemas.microsoft.com/office/drawing/2014/main" id="{B066495C-1D5B-476B-BCE5-2A1A17BC016C}"/>
              </a:ext>
            </a:extLst>
          </p:cNvPr>
          <p:cNvSpPr/>
          <p:nvPr/>
        </p:nvSpPr>
        <p:spPr>
          <a:xfrm>
            <a:off x="2914486" y="2388824"/>
            <a:ext cx="2461745" cy="145056"/>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755CEA76-E3BE-8E94-07C6-9757DCAB85F1}"/>
              </a:ext>
            </a:extLst>
          </p:cNvPr>
          <p:cNvSpPr/>
          <p:nvPr/>
        </p:nvSpPr>
        <p:spPr>
          <a:xfrm>
            <a:off x="3210105" y="5460694"/>
            <a:ext cx="5988979" cy="145056"/>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682457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FF29-E707-C8DA-E260-EECBD140C14B}"/>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14C941A1-F866-E994-A2A5-085C954837DF}"/>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kern="0" dirty="0">
                <a:solidFill>
                  <a:schemeClr val="tx1">
                    <a:lumMod val="75000"/>
                    <a:lumOff val="25000"/>
                  </a:schemeClr>
                </a:solidFill>
              </a:rPr>
              <a:t>4 </a:t>
            </a:r>
            <a:r>
              <a:rPr lang="en-US" sz="1800" kern="0" dirty="0" err="1">
                <a:solidFill>
                  <a:schemeClr val="tx1">
                    <a:lumMod val="75000"/>
                    <a:lumOff val="25000"/>
                  </a:schemeClr>
                </a:solidFill>
              </a:rPr>
              <a:t>vecinos</a:t>
            </a:r>
            <a:r>
              <a:rPr lang="en-US" sz="1800" kern="0" dirty="0">
                <a:solidFill>
                  <a:schemeClr val="tx1">
                    <a:lumMod val="75000"/>
                    <a:lumOff val="25000"/>
                  </a:schemeClr>
                </a:solidFill>
              </a:rPr>
              <a:t> </a:t>
            </a:r>
            <a:r>
              <a:rPr lang="en-US" sz="1800" kern="0" dirty="0" err="1">
                <a:solidFill>
                  <a:schemeClr val="tx1">
                    <a:lumMod val="75000"/>
                    <a:lumOff val="25000"/>
                  </a:schemeClr>
                </a:solidFill>
              </a:rPr>
              <a:t>más</a:t>
            </a:r>
            <a:r>
              <a:rPr lang="en-US" sz="1800" kern="0" dirty="0">
                <a:solidFill>
                  <a:schemeClr val="tx1">
                    <a:lumMod val="75000"/>
                    <a:lumOff val="25000"/>
                  </a:schemeClr>
                </a:solidFill>
              </a:rPr>
              <a:t> </a:t>
            </a:r>
            <a:r>
              <a:rPr lang="en-US" sz="1800" kern="0" dirty="0" err="1">
                <a:solidFill>
                  <a:schemeClr val="tx1">
                    <a:lumMod val="75000"/>
                    <a:lumOff val="25000"/>
                  </a:schemeClr>
                </a:solidFill>
              </a:rPr>
              <a:t>cercanos</a:t>
            </a:r>
            <a:endParaRPr lang="en-US" sz="1800" b="0" kern="0" dirty="0">
              <a:solidFill>
                <a:schemeClr val="tx1">
                  <a:lumMod val="75000"/>
                  <a:lumOff val="25000"/>
                </a:schemeClr>
              </a:solidFill>
            </a:endParaRPr>
          </a:p>
        </p:txBody>
      </p:sp>
      <p:pic>
        <p:nvPicPr>
          <p:cNvPr id="4" name="Imagen 3">
            <a:extLst>
              <a:ext uri="{FF2B5EF4-FFF2-40B4-BE49-F238E27FC236}">
                <a16:creationId xmlns:a16="http://schemas.microsoft.com/office/drawing/2014/main" id="{3BAB7832-8414-951B-6B53-BA1E40711AF1}"/>
              </a:ext>
            </a:extLst>
          </p:cNvPr>
          <p:cNvPicPr>
            <a:picLocks noChangeAspect="1"/>
          </p:cNvPicPr>
          <p:nvPr/>
        </p:nvPicPr>
        <p:blipFill>
          <a:blip r:embed="rId2"/>
          <a:stretch>
            <a:fillRect/>
          </a:stretch>
        </p:blipFill>
        <p:spPr>
          <a:xfrm>
            <a:off x="225264" y="885071"/>
            <a:ext cx="6255071" cy="2152761"/>
          </a:xfrm>
          <a:prstGeom prst="rect">
            <a:avLst/>
          </a:prstGeom>
        </p:spPr>
      </p:pic>
      <p:pic>
        <p:nvPicPr>
          <p:cNvPr id="8" name="Imagen 7">
            <a:extLst>
              <a:ext uri="{FF2B5EF4-FFF2-40B4-BE49-F238E27FC236}">
                <a16:creationId xmlns:a16="http://schemas.microsoft.com/office/drawing/2014/main" id="{8752C3E2-63D5-82AB-D119-A853FC545AEB}"/>
              </a:ext>
            </a:extLst>
          </p:cNvPr>
          <p:cNvPicPr>
            <a:picLocks noChangeAspect="1"/>
          </p:cNvPicPr>
          <p:nvPr/>
        </p:nvPicPr>
        <p:blipFill>
          <a:blip r:embed="rId3"/>
          <a:stretch>
            <a:fillRect/>
          </a:stretch>
        </p:blipFill>
        <p:spPr>
          <a:xfrm>
            <a:off x="225264" y="3208231"/>
            <a:ext cx="6191568" cy="3372023"/>
          </a:xfrm>
          <a:prstGeom prst="rect">
            <a:avLst/>
          </a:prstGeom>
        </p:spPr>
      </p:pic>
      <p:sp>
        <p:nvSpPr>
          <p:cNvPr id="9" name="Rectángulo 8">
            <a:extLst>
              <a:ext uri="{FF2B5EF4-FFF2-40B4-BE49-F238E27FC236}">
                <a16:creationId xmlns:a16="http://schemas.microsoft.com/office/drawing/2014/main" id="{5AE6B99E-9319-EFF3-CDE4-A29E44C28F5E}"/>
              </a:ext>
            </a:extLst>
          </p:cNvPr>
          <p:cNvSpPr/>
          <p:nvPr/>
        </p:nvSpPr>
        <p:spPr>
          <a:xfrm>
            <a:off x="225264" y="2664245"/>
            <a:ext cx="2461745" cy="145056"/>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9">
            <a:extLst>
              <a:ext uri="{FF2B5EF4-FFF2-40B4-BE49-F238E27FC236}">
                <a16:creationId xmlns:a16="http://schemas.microsoft.com/office/drawing/2014/main" id="{ECE8FA37-BD75-E6BA-4370-A6B6DC1B9E4D}"/>
              </a:ext>
            </a:extLst>
          </p:cNvPr>
          <p:cNvSpPr/>
          <p:nvPr/>
        </p:nvSpPr>
        <p:spPr>
          <a:xfrm>
            <a:off x="366648" y="5692047"/>
            <a:ext cx="6050184" cy="19095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779057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AF7E6F75-A400-16DF-BFED-E089D320B03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4FA3D805-CC0C-FE28-B9D2-ABA6523D1D4C}"/>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6D14DAA3-95D3-6BCF-9C6A-DD91930B929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46967380-5493-E3EC-B441-CD2911107609}"/>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Tree>
    <p:extLst>
      <p:ext uri="{BB962C8B-B14F-4D97-AF65-F5344CB8AC3E}">
        <p14:creationId xmlns:p14="http://schemas.microsoft.com/office/powerpoint/2010/main" val="3230958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F21F-9A47-6593-CA86-589521FBCE04}"/>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31AB37DD-E606-84F0-3944-AA2A9C44D6CA}"/>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B5D6EE29-47F4-1A78-320C-F7D5C0C6DD00}"/>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E364D0FB-1274-879E-C4FC-DC355B3C7D3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8480DF5E-12C2-5BF1-6446-EF0A0D0F2134}"/>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
        <p:nvSpPr>
          <p:cNvPr id="7" name="CuadroTexto 6">
            <a:extLst>
              <a:ext uri="{FF2B5EF4-FFF2-40B4-BE49-F238E27FC236}">
                <a16:creationId xmlns:a16="http://schemas.microsoft.com/office/drawing/2014/main" id="{C68DFD76-CAD6-8D19-D57D-C88A0BA7A55C}"/>
              </a:ext>
            </a:extLst>
          </p:cNvPr>
          <p:cNvSpPr txBox="1"/>
          <p:nvPr/>
        </p:nvSpPr>
        <p:spPr>
          <a:xfrm>
            <a:off x="6621137" y="1130256"/>
            <a:ext cx="5745205" cy="824969"/>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CON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n-US" dirty="0">
              <a:latin typeface="Consolas" panose="020B0609020204030204" pitchFamily="49" charset="0"/>
            </a:endParaRPr>
          </a:p>
          <a:p>
            <a:pPr>
              <a:lnSpc>
                <a:spcPts val="1425"/>
              </a:lnSpc>
              <a:buNone/>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dirty="0" err="1">
                <a:latin typeface="Consolas" panose="020B0609020204030204" pitchFamily="49" charset="0"/>
              </a:rPr>
              <a:t>Unidades</a:t>
            </a:r>
            <a:r>
              <a:rPr lang="en-US" dirty="0">
                <a:latin typeface="Consolas" panose="020B0609020204030204" pitchFamily="49" charset="0"/>
              </a:rPr>
              <a:t> </a:t>
            </a:r>
            <a:r>
              <a:rPr lang="en-US" dirty="0" err="1">
                <a:latin typeface="Consolas" panose="020B0609020204030204" pitchFamily="49" charset="0"/>
              </a:rPr>
              <a:t>agrupadas</a:t>
            </a:r>
            <a:r>
              <a:rPr lang="en-US" dirty="0">
                <a:latin typeface="Consolas" panose="020B0609020204030204" pitchFamily="49" charset="0"/>
              </a:rPr>
              <a:t> a </a:t>
            </a:r>
            <a:r>
              <a:rPr lang="en-US" dirty="0" err="1">
                <a:latin typeface="Consolas" panose="020B0609020204030204" pitchFamily="49" charset="0"/>
              </a:rPr>
              <a:t>nivel</a:t>
            </a:r>
            <a:r>
              <a:rPr lang="en-US" dirty="0">
                <a:latin typeface="Consolas" panose="020B0609020204030204" pitchFamily="49" charset="0"/>
              </a:rPr>
              <a:t> de </a:t>
            </a:r>
            <a:r>
              <a:rPr lang="en-US" dirty="0" err="1">
                <a:latin typeface="Consolas" panose="020B0609020204030204" pitchFamily="49" charset="0"/>
              </a:rPr>
              <a:t>departamentos</a:t>
            </a:r>
            <a:endParaRPr lang="es-CO" dirty="0">
              <a:latin typeface="Consolas" panose="020B0609020204030204" pitchFamily="49" charset="0"/>
            </a:endParaRPr>
          </a:p>
        </p:txBody>
      </p:sp>
      <p:pic>
        <p:nvPicPr>
          <p:cNvPr id="9" name="Imagen 8">
            <a:extLst>
              <a:ext uri="{FF2B5EF4-FFF2-40B4-BE49-F238E27FC236}">
                <a16:creationId xmlns:a16="http://schemas.microsoft.com/office/drawing/2014/main" id="{680F303A-F49F-252C-0743-70AC0628D768}"/>
              </a:ext>
            </a:extLst>
          </p:cNvPr>
          <p:cNvPicPr>
            <a:picLocks noChangeAspect="1"/>
          </p:cNvPicPr>
          <p:nvPr/>
        </p:nvPicPr>
        <p:blipFill>
          <a:blip r:embed="rId3"/>
          <a:stretch>
            <a:fillRect/>
          </a:stretch>
        </p:blipFill>
        <p:spPr>
          <a:xfrm>
            <a:off x="6096000" y="1955225"/>
            <a:ext cx="5816899" cy="4407126"/>
          </a:xfrm>
          <a:prstGeom prst="rect">
            <a:avLst/>
          </a:prstGeom>
        </p:spPr>
      </p:pic>
      <p:cxnSp>
        <p:nvCxnSpPr>
          <p:cNvPr id="11" name="Conector recto 10">
            <a:extLst>
              <a:ext uri="{FF2B5EF4-FFF2-40B4-BE49-F238E27FC236}">
                <a16:creationId xmlns:a16="http://schemas.microsoft.com/office/drawing/2014/main" id="{DC070D1B-6659-4635-CD39-DAA8EFE2F2E3}"/>
              </a:ext>
            </a:extLst>
          </p:cNvPr>
          <p:cNvCxnSpPr/>
          <p:nvPr/>
        </p:nvCxnSpPr>
        <p:spPr>
          <a:xfrm>
            <a:off x="8185533" y="2809301"/>
            <a:ext cx="13881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274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4A6FCD-9650-5136-C1FE-18C4CCA5D17F}"/>
              </a:ext>
            </a:extLst>
          </p:cNvPr>
          <p:cNvPicPr>
            <a:picLocks noChangeAspect="1"/>
          </p:cNvPicPr>
          <p:nvPr/>
        </p:nvPicPr>
        <p:blipFill>
          <a:blip r:embed="rId2"/>
          <a:stretch>
            <a:fillRect/>
          </a:stretch>
        </p:blipFill>
        <p:spPr>
          <a:xfrm>
            <a:off x="77118" y="804905"/>
            <a:ext cx="4808576" cy="5666831"/>
          </a:xfrm>
          <a:prstGeom prst="rect">
            <a:avLst/>
          </a:prstGeom>
        </p:spPr>
      </p:pic>
      <p:sp>
        <p:nvSpPr>
          <p:cNvPr id="4" name="Google Shape;49;p15">
            <a:extLst>
              <a:ext uri="{FF2B5EF4-FFF2-40B4-BE49-F238E27FC236}">
                <a16:creationId xmlns:a16="http://schemas.microsoft.com/office/drawing/2014/main" id="{7DCD5DAD-DE7C-F66B-0BAE-E4AAE601B04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A7813408-8A36-BBE4-B8D0-050C8B961211}"/>
              </a:ext>
            </a:extLst>
          </p:cNvPr>
          <p:cNvSpPr txBox="1"/>
          <p:nvPr/>
        </p:nvSpPr>
        <p:spPr>
          <a:xfrm>
            <a:off x="4885694" y="804905"/>
            <a:ext cx="5466110" cy="465897"/>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a:lnSpc>
                <a:spcPts val="1425"/>
              </a:lnSpc>
            </a:pPr>
            <a:endParaRPr lang="en-US" dirty="0">
              <a:latin typeface="Consolas" panose="020B0609020204030204" pitchFamily="49" charset="0"/>
            </a:endParaRPr>
          </a:p>
        </p:txBody>
      </p:sp>
    </p:spTree>
    <p:extLst>
      <p:ext uri="{BB962C8B-B14F-4D97-AF65-F5344CB8AC3E}">
        <p14:creationId xmlns:p14="http://schemas.microsoft.com/office/powerpoint/2010/main" val="1936044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D18C-DD27-2C97-96B3-5796B288553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45A4CB-761A-88F7-9C86-4739911BBFEE}"/>
              </a:ext>
            </a:extLst>
          </p:cNvPr>
          <p:cNvPicPr>
            <a:picLocks noChangeAspect="1"/>
          </p:cNvPicPr>
          <p:nvPr/>
        </p:nvPicPr>
        <p:blipFill>
          <a:blip r:embed="rId2"/>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2C01BD19-BAF3-6FD8-A12D-D34BE6B1CF8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2377ED0B-12B4-5478-A6E8-08B6CA8EBBE0}"/>
              </a:ext>
            </a:extLst>
          </p:cNvPr>
          <p:cNvSpPr txBox="1"/>
          <p:nvPr/>
        </p:nvSpPr>
        <p:spPr>
          <a:xfrm>
            <a:off x="4885694" y="804905"/>
            <a:ext cx="5466110" cy="1184042"/>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err="1">
                <a:latin typeface="Consolas" panose="020B0609020204030204" pitchFamily="49" charset="0"/>
              </a:rPr>
              <a:t>Heterogeneidad</a:t>
            </a:r>
            <a:r>
              <a:rPr lang="en-US" b="1" dirty="0">
                <a:latin typeface="Consolas" panose="020B0609020204030204" pitchFamily="49" charset="0"/>
              </a:rPr>
              <a:t>: </a:t>
            </a:r>
            <a:r>
              <a:rPr lang="en-US" dirty="0" err="1">
                <a:latin typeface="Consolas" panose="020B0609020204030204" pitchFamily="49" charset="0"/>
              </a:rPr>
              <a:t>Departamentos</a:t>
            </a:r>
            <a:r>
              <a:rPr lang="en-US" dirty="0">
                <a:latin typeface="Consolas" panose="020B0609020204030204" pitchFamily="49" charset="0"/>
              </a:rPr>
              <a:t> (</a:t>
            </a:r>
            <a:r>
              <a:rPr lang="en-US" dirty="0" err="1">
                <a:latin typeface="Consolas" panose="020B0609020204030204" pitchFamily="49" charset="0"/>
              </a:rPr>
              <a:t>Régimenes</a:t>
            </a:r>
            <a:r>
              <a:rPr lang="en-US" dirty="0">
                <a:latin typeface="Consolas" panose="020B0609020204030204" pitchFamily="49" charset="0"/>
              </a:rPr>
              <a:t> </a:t>
            </a:r>
            <a:r>
              <a:rPr lang="en-US" dirty="0" err="1">
                <a:latin typeface="Consolas" panose="020B0609020204030204" pitchFamily="49" charset="0"/>
              </a:rPr>
              <a:t>espaciales</a:t>
            </a:r>
            <a:r>
              <a:rPr lang="en-US" dirty="0">
                <a:latin typeface="Consolas" panose="020B0609020204030204" pitchFamily="49" charset="0"/>
              </a:rPr>
              <a:t>)</a:t>
            </a:r>
            <a:endParaRPr lang="es-CO" dirty="0">
              <a:latin typeface="Consolas" panose="020B0609020204030204" pitchFamily="49" charset="0"/>
            </a:endParaRPr>
          </a:p>
        </p:txBody>
      </p:sp>
      <p:pic>
        <p:nvPicPr>
          <p:cNvPr id="7" name="Imagen 6">
            <a:extLst>
              <a:ext uri="{FF2B5EF4-FFF2-40B4-BE49-F238E27FC236}">
                <a16:creationId xmlns:a16="http://schemas.microsoft.com/office/drawing/2014/main" id="{CCCC0EDA-FF14-6E90-29B9-E96AADE403C2}"/>
              </a:ext>
            </a:extLst>
          </p:cNvPr>
          <p:cNvPicPr>
            <a:picLocks noChangeAspect="1"/>
          </p:cNvPicPr>
          <p:nvPr/>
        </p:nvPicPr>
        <p:blipFill>
          <a:blip r:embed="rId3"/>
          <a:stretch>
            <a:fillRect/>
          </a:stretch>
        </p:blipFill>
        <p:spPr>
          <a:xfrm>
            <a:off x="5238234" y="2223078"/>
            <a:ext cx="5156312" cy="1199490"/>
          </a:xfrm>
          <a:prstGeom prst="rect">
            <a:avLst/>
          </a:prstGeom>
        </p:spPr>
      </p:pic>
      <p:pic>
        <p:nvPicPr>
          <p:cNvPr id="9" name="Imagen 8">
            <a:extLst>
              <a:ext uri="{FF2B5EF4-FFF2-40B4-BE49-F238E27FC236}">
                <a16:creationId xmlns:a16="http://schemas.microsoft.com/office/drawing/2014/main" id="{3CA42E01-7A51-EAD9-221D-2A32DCAA6590}"/>
              </a:ext>
            </a:extLst>
          </p:cNvPr>
          <p:cNvPicPr>
            <a:picLocks noChangeAspect="1"/>
          </p:cNvPicPr>
          <p:nvPr/>
        </p:nvPicPr>
        <p:blipFill>
          <a:blip r:embed="rId4"/>
          <a:stretch>
            <a:fillRect/>
          </a:stretch>
        </p:blipFill>
        <p:spPr>
          <a:xfrm>
            <a:off x="5238234" y="3487206"/>
            <a:ext cx="3828648" cy="1639228"/>
          </a:xfrm>
          <a:prstGeom prst="rect">
            <a:avLst/>
          </a:prstGeom>
        </p:spPr>
      </p:pic>
      <p:sp>
        <p:nvSpPr>
          <p:cNvPr id="8" name="Rectangle 2">
            <a:extLst>
              <a:ext uri="{FF2B5EF4-FFF2-40B4-BE49-F238E27FC236}">
                <a16:creationId xmlns:a16="http://schemas.microsoft.com/office/drawing/2014/main" id="{6B4AF970-9CB5-74D2-FF12-E06F1E62EFD5}"/>
              </a:ext>
            </a:extLst>
          </p:cNvPr>
          <p:cNvSpPr>
            <a:spLocks noChangeArrowheads="1"/>
          </p:cNvSpPr>
          <p:nvPr/>
        </p:nvSpPr>
        <p:spPr bwMode="auto">
          <a:xfrm>
            <a:off x="372439" y="5459210"/>
            <a:ext cx="90265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0.35357,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0.0021292. </a:t>
            </a:r>
            <a:r>
              <a:rPr lang="es-CO" dirty="0"/>
              <a:t>Justifica el uso del modelo SAR en lugar de una regresión clásica.</a:t>
            </a:r>
          </a:p>
          <a:p>
            <a:pPr marL="285750" lvl="0" indent="-285750" eaLnBrk="0" fontAlgn="base" hangingPunct="0">
              <a:spcBef>
                <a:spcPct val="0"/>
              </a:spcBef>
              <a:spcAft>
                <a:spcPct val="0"/>
              </a:spcAft>
              <a:buFont typeface="Arial" panose="020B0604020202020204" pitchFamily="34" charset="0"/>
              <a:buChar char="•"/>
            </a:pPr>
            <a:r>
              <a:rPr lang="en-US" dirty="0"/>
              <a:t>AIC (SAR) = 2871.5 vs AIC (OLS) = 2941.1</a:t>
            </a:r>
            <a:endParaRPr lang="es-CO" altLang="es-CO" dirty="0"/>
          </a:p>
        </p:txBody>
      </p:sp>
      <p:cxnSp>
        <p:nvCxnSpPr>
          <p:cNvPr id="12" name="Conector recto 11">
            <a:extLst>
              <a:ext uri="{FF2B5EF4-FFF2-40B4-BE49-F238E27FC236}">
                <a16:creationId xmlns:a16="http://schemas.microsoft.com/office/drawing/2014/main" id="{93362141-6FBE-740F-5D37-F806625BF755}"/>
              </a:ext>
            </a:extLst>
          </p:cNvPr>
          <p:cNvCxnSpPr>
            <a:cxnSpLocks/>
          </p:cNvCxnSpPr>
          <p:nvPr/>
        </p:nvCxnSpPr>
        <p:spPr>
          <a:xfrm>
            <a:off x="5238234" y="3657600"/>
            <a:ext cx="369048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C6BEC410-DD3A-EEC4-5021-B4BC5279EC92}"/>
              </a:ext>
            </a:extLst>
          </p:cNvPr>
          <p:cNvCxnSpPr>
            <a:cxnSpLocks/>
          </p:cNvCxnSpPr>
          <p:nvPr/>
        </p:nvCxnSpPr>
        <p:spPr>
          <a:xfrm>
            <a:off x="5302498" y="4856604"/>
            <a:ext cx="2022897"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DBE7BCC2-E46D-A27C-CFB7-2C2905E7D176}"/>
              </a:ext>
            </a:extLst>
          </p:cNvPr>
          <p:cNvCxnSpPr>
            <a:cxnSpLocks/>
          </p:cNvCxnSpPr>
          <p:nvPr/>
        </p:nvCxnSpPr>
        <p:spPr>
          <a:xfrm>
            <a:off x="5267610" y="4513243"/>
            <a:ext cx="222055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3451D270-D6DD-57A8-065C-4D2D7D8479C4}"/>
              </a:ext>
            </a:extLst>
          </p:cNvPr>
          <p:cNvCxnSpPr>
            <a:cxnSpLocks/>
          </p:cNvCxnSpPr>
          <p:nvPr/>
        </p:nvCxnSpPr>
        <p:spPr>
          <a:xfrm>
            <a:off x="5243739" y="5128352"/>
            <a:ext cx="2498804" cy="0"/>
          </a:xfrm>
          <a:prstGeom prst="line">
            <a:avLst/>
          </a:prstGeom>
          <a:ln w="63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64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DE51D-BC47-194B-4CA2-8DF1383AFEB0}"/>
              </a:ext>
            </a:extLst>
          </p:cNvPr>
          <p:cNvPicPr>
            <a:picLocks noChangeAspect="1"/>
          </p:cNvPicPr>
          <p:nvPr/>
        </p:nvPicPr>
        <p:blipFill>
          <a:blip r:embed="rId2"/>
          <a:stretch>
            <a:fillRect/>
          </a:stretch>
        </p:blipFill>
        <p:spPr>
          <a:xfrm>
            <a:off x="495300" y="618759"/>
            <a:ext cx="5926746" cy="5946905"/>
          </a:xfrm>
          <a:prstGeom prst="rect">
            <a:avLst/>
          </a:prstGeom>
        </p:spPr>
      </p:pic>
      <p:sp>
        <p:nvSpPr>
          <p:cNvPr id="4" name="Google Shape;49;p15">
            <a:extLst>
              <a:ext uri="{FF2B5EF4-FFF2-40B4-BE49-F238E27FC236}">
                <a16:creationId xmlns:a16="http://schemas.microsoft.com/office/drawing/2014/main" id="{9435944B-EB11-8D5C-F14E-5C30FE5484B6}"/>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(GBIF data, 8380 </a:t>
            </a:r>
            <a:r>
              <a:rPr lang="en-US" sz="2400" b="0" kern="0" dirty="0" err="1">
                <a:solidFill>
                  <a:schemeClr val="tx1">
                    <a:lumMod val="75000"/>
                    <a:lumOff val="25000"/>
                  </a:schemeClr>
                </a:solidFill>
              </a:rPr>
              <a:t>registros</a:t>
            </a:r>
            <a:r>
              <a:rPr lang="en-US" sz="2400" b="0" kern="0" dirty="0">
                <a:solidFill>
                  <a:schemeClr val="tx1">
                    <a:lumMod val="75000"/>
                    <a:lumOff val="25000"/>
                  </a:schemeClr>
                </a:solidFill>
              </a:rPr>
              <a:t>)</a:t>
            </a:r>
          </a:p>
        </p:txBody>
      </p:sp>
      <p:pic>
        <p:nvPicPr>
          <p:cNvPr id="6" name="Imagen 5">
            <a:extLst>
              <a:ext uri="{FF2B5EF4-FFF2-40B4-BE49-F238E27FC236}">
                <a16:creationId xmlns:a16="http://schemas.microsoft.com/office/drawing/2014/main" id="{C89C8897-67F2-1B23-2ADE-E59ABD30BF55}"/>
              </a:ext>
            </a:extLst>
          </p:cNvPr>
          <p:cNvPicPr>
            <a:picLocks noChangeAspect="1"/>
          </p:cNvPicPr>
          <p:nvPr/>
        </p:nvPicPr>
        <p:blipFill>
          <a:blip r:embed="rId3"/>
          <a:stretch>
            <a:fillRect/>
          </a:stretch>
        </p:blipFill>
        <p:spPr>
          <a:xfrm>
            <a:off x="5895716" y="4022638"/>
            <a:ext cx="5926746" cy="2216603"/>
          </a:xfrm>
          <a:prstGeom prst="rect">
            <a:avLst/>
          </a:prstGeom>
        </p:spPr>
      </p:pic>
      <p:pic>
        <p:nvPicPr>
          <p:cNvPr id="8" name="Imagen 7">
            <a:extLst>
              <a:ext uri="{FF2B5EF4-FFF2-40B4-BE49-F238E27FC236}">
                <a16:creationId xmlns:a16="http://schemas.microsoft.com/office/drawing/2014/main" id="{F843604B-9A10-E05E-6D74-FE949078F518}"/>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419755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280A2-F831-84E6-62C5-04C1F2C2FC84}"/>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C682987E-345C-031C-B4FE-34A017A8CDA3}"/>
              </a:ext>
            </a:extLst>
          </p:cNvPr>
          <p:cNvPicPr>
            <a:picLocks noChangeAspect="1"/>
          </p:cNvPicPr>
          <p:nvPr/>
        </p:nvPicPr>
        <p:blipFill>
          <a:blip r:embed="rId2"/>
          <a:stretch>
            <a:fillRect/>
          </a:stretch>
        </p:blipFill>
        <p:spPr>
          <a:xfrm>
            <a:off x="5105592" y="3582260"/>
            <a:ext cx="4324572" cy="1644735"/>
          </a:xfrm>
          <a:prstGeom prst="rect">
            <a:avLst/>
          </a:prstGeom>
        </p:spPr>
      </p:pic>
      <p:pic>
        <p:nvPicPr>
          <p:cNvPr id="3" name="Imagen 2">
            <a:extLst>
              <a:ext uri="{FF2B5EF4-FFF2-40B4-BE49-F238E27FC236}">
                <a16:creationId xmlns:a16="http://schemas.microsoft.com/office/drawing/2014/main" id="{5721F9B3-3D92-74C5-ABD3-943B1FE1E03E}"/>
              </a:ext>
            </a:extLst>
          </p:cNvPr>
          <p:cNvPicPr>
            <a:picLocks noChangeAspect="1"/>
          </p:cNvPicPr>
          <p:nvPr/>
        </p:nvPicPr>
        <p:blipFill>
          <a:blip r:embed="rId3"/>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F33FACAC-8912-2AC8-E1C4-2AEC3BD9D60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640D471-A77A-2755-3B38-A4CAC65FE5EC}"/>
              </a:ext>
            </a:extLst>
          </p:cNvPr>
          <p:cNvSpPr txBox="1"/>
          <p:nvPr/>
        </p:nvSpPr>
        <p:spPr>
          <a:xfrm>
            <a:off x="4885694" y="804905"/>
            <a:ext cx="7199810" cy="1004506"/>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a:latin typeface="Consolas" panose="020B0609020204030204" pitchFamily="49" charset="0"/>
              </a:rPr>
              <a:t>Sin </a:t>
            </a:r>
            <a:r>
              <a:rPr lang="en-US" b="1" dirty="0" err="1">
                <a:latin typeface="Consolas" panose="020B0609020204030204" pitchFamily="49" charset="0"/>
              </a:rPr>
              <a:t>considerar</a:t>
            </a:r>
            <a:r>
              <a:rPr lang="en-US" b="1" dirty="0">
                <a:latin typeface="Consolas" panose="020B0609020204030204" pitchFamily="49" charset="0"/>
              </a:rPr>
              <a:t> regimens </a:t>
            </a:r>
            <a:r>
              <a:rPr lang="en-US" b="1" dirty="0" err="1">
                <a:latin typeface="Consolas" panose="020B0609020204030204" pitchFamily="49" charset="0"/>
              </a:rPr>
              <a:t>espacial</a:t>
            </a:r>
            <a:r>
              <a:rPr lang="en-US" b="1" dirty="0">
                <a:latin typeface="Consolas" panose="020B0609020204030204" pitchFamily="49" charset="0"/>
              </a:rPr>
              <a:t> (</a:t>
            </a:r>
            <a:r>
              <a:rPr lang="en-US" b="1" dirty="0" err="1">
                <a:latin typeface="Consolas" panose="020B0609020204030204" pitchFamily="49" charset="0"/>
              </a:rPr>
              <a:t>Departamentos</a:t>
            </a:r>
            <a:r>
              <a:rPr lang="en-US" b="1" dirty="0">
                <a:latin typeface="Consolas" panose="020B0609020204030204" pitchFamily="49" charset="0"/>
              </a:rPr>
              <a:t>)</a:t>
            </a:r>
            <a:endParaRPr lang="es-CO" dirty="0">
              <a:latin typeface="Consolas" panose="020B0609020204030204" pitchFamily="49" charset="0"/>
            </a:endParaRPr>
          </a:p>
        </p:txBody>
      </p:sp>
      <p:sp>
        <p:nvSpPr>
          <p:cNvPr id="8" name="Rectangle 2">
            <a:extLst>
              <a:ext uri="{FF2B5EF4-FFF2-40B4-BE49-F238E27FC236}">
                <a16:creationId xmlns:a16="http://schemas.microsoft.com/office/drawing/2014/main" id="{08A91368-1102-41C4-9819-92A6761CE321}"/>
              </a:ext>
            </a:extLst>
          </p:cNvPr>
          <p:cNvSpPr>
            <a:spLocks noChangeArrowheads="1"/>
          </p:cNvSpPr>
          <p:nvPr/>
        </p:nvSpPr>
        <p:spPr bwMode="auto">
          <a:xfrm>
            <a:off x="372439" y="5459210"/>
            <a:ext cx="76782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0.47774,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0.09. </a:t>
            </a:r>
            <a:r>
              <a:rPr lang="es-CO" dirty="0"/>
              <a:t>Modelo no significativo</a:t>
            </a:r>
          </a:p>
          <a:p>
            <a:pPr marL="285750" lvl="0" indent="-285750" eaLnBrk="0" fontAlgn="base" hangingPunct="0">
              <a:spcBef>
                <a:spcPct val="0"/>
              </a:spcBef>
              <a:spcAft>
                <a:spcPct val="0"/>
              </a:spcAft>
              <a:buFont typeface="Arial" panose="020B0604020202020204" pitchFamily="34" charset="0"/>
              <a:buChar char="•"/>
            </a:pPr>
            <a:r>
              <a:rPr lang="en-US" dirty="0"/>
              <a:t>AIC (SAR) = 2599.2 vs AIC (OLS) = 2758.1</a:t>
            </a:r>
            <a:endParaRPr lang="es-CO" altLang="es-CO" dirty="0"/>
          </a:p>
        </p:txBody>
      </p:sp>
      <p:cxnSp>
        <p:nvCxnSpPr>
          <p:cNvPr id="13" name="Conector recto 12">
            <a:extLst>
              <a:ext uri="{FF2B5EF4-FFF2-40B4-BE49-F238E27FC236}">
                <a16:creationId xmlns:a16="http://schemas.microsoft.com/office/drawing/2014/main" id="{DF8A99AB-E110-398A-965E-998E9800039E}"/>
              </a:ext>
            </a:extLst>
          </p:cNvPr>
          <p:cNvCxnSpPr>
            <a:cxnSpLocks/>
          </p:cNvCxnSpPr>
          <p:nvPr/>
        </p:nvCxnSpPr>
        <p:spPr>
          <a:xfrm>
            <a:off x="5105592" y="5226995"/>
            <a:ext cx="26943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B0CB0381-8822-99DB-5C1C-C752EE16C2F3}"/>
              </a:ext>
            </a:extLst>
          </p:cNvPr>
          <p:cNvCxnSpPr>
            <a:cxnSpLocks/>
          </p:cNvCxnSpPr>
          <p:nvPr/>
        </p:nvCxnSpPr>
        <p:spPr>
          <a:xfrm>
            <a:off x="5105592" y="4948409"/>
            <a:ext cx="2418928"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40C3AC4D-5757-DDB5-897B-BDE048194EB5}"/>
              </a:ext>
            </a:extLst>
          </p:cNvPr>
          <p:cNvCxnSpPr>
            <a:cxnSpLocks/>
          </p:cNvCxnSpPr>
          <p:nvPr/>
        </p:nvCxnSpPr>
        <p:spPr>
          <a:xfrm>
            <a:off x="5105592" y="3722442"/>
            <a:ext cx="3994341"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AF89C076-8B75-1FC0-2359-E1A7BBA0E0E3}"/>
              </a:ext>
            </a:extLst>
          </p:cNvPr>
          <p:cNvPicPr>
            <a:picLocks noChangeAspect="1"/>
          </p:cNvPicPr>
          <p:nvPr/>
        </p:nvPicPr>
        <p:blipFill>
          <a:blip r:embed="rId4"/>
          <a:stretch>
            <a:fillRect/>
          </a:stretch>
        </p:blipFill>
        <p:spPr>
          <a:xfrm>
            <a:off x="5105592" y="1857719"/>
            <a:ext cx="5924854" cy="1492327"/>
          </a:xfrm>
          <a:prstGeom prst="rect">
            <a:avLst/>
          </a:prstGeom>
        </p:spPr>
      </p:pic>
    </p:spTree>
    <p:extLst>
      <p:ext uri="{BB962C8B-B14F-4D97-AF65-F5344CB8AC3E}">
        <p14:creationId xmlns:p14="http://schemas.microsoft.com/office/powerpoint/2010/main" val="372528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649D86-404C-2047-F405-BEC8E46BEA43}"/>
              </a:ext>
            </a:extLst>
          </p:cNvPr>
          <p:cNvPicPr>
            <a:picLocks noChangeAspect="1"/>
          </p:cNvPicPr>
          <p:nvPr/>
        </p:nvPicPr>
        <p:blipFill>
          <a:blip r:embed="rId2"/>
          <a:stretch>
            <a:fillRect/>
          </a:stretch>
        </p:blipFill>
        <p:spPr>
          <a:xfrm>
            <a:off x="6167420" y="4008049"/>
            <a:ext cx="5003662" cy="2664672"/>
          </a:xfrm>
          <a:prstGeom prst="rect">
            <a:avLst/>
          </a:prstGeom>
        </p:spPr>
      </p:pic>
      <p:sp>
        <p:nvSpPr>
          <p:cNvPr id="7" name="Google Shape;49;p15">
            <a:extLst>
              <a:ext uri="{FF2B5EF4-FFF2-40B4-BE49-F238E27FC236}">
                <a16:creationId xmlns:a16="http://schemas.microsoft.com/office/drawing/2014/main" id="{6F7D98B6-90DF-9591-20FD-68B9E00B901A}"/>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por</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Departamentos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365998E9-907A-3151-54B0-A3C2A32C9032}"/>
              </a:ext>
            </a:extLst>
          </p:cNvPr>
          <p:cNvPicPr>
            <a:picLocks noChangeAspect="1"/>
          </p:cNvPicPr>
          <p:nvPr/>
        </p:nvPicPr>
        <p:blipFill>
          <a:blip r:embed="rId3"/>
          <a:stretch>
            <a:fillRect/>
          </a:stretch>
        </p:blipFill>
        <p:spPr>
          <a:xfrm>
            <a:off x="1190309" y="771743"/>
            <a:ext cx="3882434" cy="5799978"/>
          </a:xfrm>
          <a:prstGeom prst="rect">
            <a:avLst/>
          </a:prstGeom>
        </p:spPr>
      </p:pic>
      <p:pic>
        <p:nvPicPr>
          <p:cNvPr id="11" name="Imagen 10">
            <a:extLst>
              <a:ext uri="{FF2B5EF4-FFF2-40B4-BE49-F238E27FC236}">
                <a16:creationId xmlns:a16="http://schemas.microsoft.com/office/drawing/2014/main" id="{068ACA08-448A-66C6-DE78-DC4A72EAD4E7}"/>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225623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9A9429-D0D3-3566-5934-C7A00B76D4E0}"/>
              </a:ext>
            </a:extLst>
          </p:cNvPr>
          <p:cNvPicPr>
            <a:picLocks noChangeAspect="1"/>
          </p:cNvPicPr>
          <p:nvPr/>
        </p:nvPicPr>
        <p:blipFill>
          <a:blip r:embed="rId2"/>
          <a:stretch>
            <a:fillRect/>
          </a:stretch>
        </p:blipFill>
        <p:spPr>
          <a:xfrm>
            <a:off x="6096000" y="371468"/>
            <a:ext cx="4857419" cy="5995877"/>
          </a:xfrm>
          <a:prstGeom prst="rect">
            <a:avLst/>
          </a:prstGeom>
        </p:spPr>
      </p:pic>
      <p:pic>
        <p:nvPicPr>
          <p:cNvPr id="4" name="Imagen 3">
            <a:extLst>
              <a:ext uri="{FF2B5EF4-FFF2-40B4-BE49-F238E27FC236}">
                <a16:creationId xmlns:a16="http://schemas.microsoft.com/office/drawing/2014/main" id="{D6432A69-3FDB-C9D8-BAA2-B121C15ECB8D}"/>
              </a:ext>
            </a:extLst>
          </p:cNvPr>
          <p:cNvPicPr>
            <a:picLocks noChangeAspect="1"/>
          </p:cNvPicPr>
          <p:nvPr/>
        </p:nvPicPr>
        <p:blipFill>
          <a:blip r:embed="rId3"/>
          <a:stretch>
            <a:fillRect/>
          </a:stretch>
        </p:blipFill>
        <p:spPr>
          <a:xfrm>
            <a:off x="1094202" y="1849745"/>
            <a:ext cx="2671221" cy="3158509"/>
          </a:xfrm>
          <a:prstGeom prst="rect">
            <a:avLst/>
          </a:prstGeom>
        </p:spPr>
      </p:pic>
      <p:sp>
        <p:nvSpPr>
          <p:cNvPr id="5" name="Google Shape;49;p15">
            <a:extLst>
              <a:ext uri="{FF2B5EF4-FFF2-40B4-BE49-F238E27FC236}">
                <a16:creationId xmlns:a16="http://schemas.microsoft.com/office/drawing/2014/main" id="{CFA499D0-38DC-D5F9-248C-CBDD552FDB67}"/>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Estimación</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densidad</a:t>
            </a:r>
            <a:r>
              <a:rPr lang="en-US" sz="2400" b="0" kern="0" dirty="0">
                <a:solidFill>
                  <a:schemeClr val="tx1">
                    <a:lumMod val="75000"/>
                    <a:lumOff val="25000"/>
                  </a:schemeClr>
                </a:solidFill>
              </a:rPr>
              <a:t> de Kernel</a:t>
            </a:r>
          </a:p>
        </p:txBody>
      </p:sp>
    </p:spTree>
    <p:extLst>
      <p:ext uri="{BB962C8B-B14F-4D97-AF65-F5344CB8AC3E}">
        <p14:creationId xmlns:p14="http://schemas.microsoft.com/office/powerpoint/2010/main" val="75138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EAB039-7CFA-CC0F-744E-31020E9241B8}"/>
              </a:ext>
            </a:extLst>
          </p:cNvPr>
          <p:cNvPicPr>
            <a:picLocks noChangeAspect="1"/>
          </p:cNvPicPr>
          <p:nvPr/>
        </p:nvPicPr>
        <p:blipFill>
          <a:blip r:embed="rId2"/>
          <a:stretch>
            <a:fillRect/>
          </a:stretch>
        </p:blipFill>
        <p:spPr>
          <a:xfrm>
            <a:off x="573762" y="816428"/>
            <a:ext cx="5474072" cy="5486400"/>
          </a:xfrm>
          <a:prstGeom prst="rect">
            <a:avLst/>
          </a:prstGeom>
        </p:spPr>
      </p:pic>
      <p:sp>
        <p:nvSpPr>
          <p:cNvPr id="4" name="Google Shape;49;p15">
            <a:extLst>
              <a:ext uri="{FF2B5EF4-FFF2-40B4-BE49-F238E27FC236}">
                <a16:creationId xmlns:a16="http://schemas.microsoft.com/office/drawing/2014/main" id="{D28AB8A9-5257-334A-0350-D9697910D583}"/>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Centrografía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AAF0B452-0316-89E8-AA51-EE2E27B883DA}"/>
              </a:ext>
            </a:extLst>
          </p:cNvPr>
          <p:cNvPicPr>
            <a:picLocks noChangeAspect="1"/>
          </p:cNvPicPr>
          <p:nvPr/>
        </p:nvPicPr>
        <p:blipFill>
          <a:blip r:embed="rId3"/>
          <a:stretch>
            <a:fillRect/>
          </a:stretch>
        </p:blipFill>
        <p:spPr>
          <a:xfrm>
            <a:off x="6471520" y="1545772"/>
            <a:ext cx="4700236" cy="4637314"/>
          </a:xfrm>
          <a:prstGeom prst="rect">
            <a:avLst/>
          </a:prstGeom>
        </p:spPr>
      </p:pic>
      <p:sp>
        <p:nvSpPr>
          <p:cNvPr id="7" name="Google Shape;49;p15">
            <a:extLst>
              <a:ext uri="{FF2B5EF4-FFF2-40B4-BE49-F238E27FC236}">
                <a16:creationId xmlns:a16="http://schemas.microsoft.com/office/drawing/2014/main" id="{7B1115EE-B6F2-A554-5EF9-E50B9958F796}"/>
              </a:ext>
            </a:extLst>
          </p:cNvPr>
          <p:cNvSpPr txBox="1">
            <a:spLocks/>
          </p:cNvSpPr>
          <p:nvPr/>
        </p:nvSpPr>
        <p:spPr>
          <a:xfrm>
            <a:off x="6709366" y="292335"/>
            <a:ext cx="343612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Dispersión</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425575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1200C3FB-D652-6DBA-0154-1A8F90C3D47E}"/>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Patrón</a:t>
            </a:r>
            <a:r>
              <a:rPr lang="en-US" sz="2400" b="0" kern="0" dirty="0">
                <a:solidFill>
                  <a:schemeClr val="tx1">
                    <a:lumMod val="75000"/>
                    <a:lumOff val="25000"/>
                  </a:schemeClr>
                </a:solidFill>
              </a:rPr>
              <a:t> de puntos </a:t>
            </a:r>
            <a:r>
              <a:rPr lang="en-US" sz="2400" b="0" kern="0" dirty="0" err="1">
                <a:solidFill>
                  <a:schemeClr val="tx1">
                    <a:lumMod val="75000"/>
                    <a:lumOff val="25000"/>
                  </a:schemeClr>
                </a:solidFill>
              </a:rPr>
              <a:t>aleatorios</a:t>
            </a:r>
            <a:r>
              <a:rPr lang="en-US" sz="2400" b="0" kern="0" dirty="0">
                <a:solidFill>
                  <a:schemeClr val="tx1">
                    <a:lumMod val="75000"/>
                    <a:lumOff val="25000"/>
                  </a:schemeClr>
                </a:solidFill>
              </a:rPr>
              <a:t> Poisson</a:t>
            </a:r>
          </a:p>
        </p:txBody>
      </p:sp>
      <p:pic>
        <p:nvPicPr>
          <p:cNvPr id="8" name="Imagen 7">
            <a:extLst>
              <a:ext uri="{FF2B5EF4-FFF2-40B4-BE49-F238E27FC236}">
                <a16:creationId xmlns:a16="http://schemas.microsoft.com/office/drawing/2014/main" id="{E50694BC-512E-4E2C-ABF4-C40C36CB5B77}"/>
              </a:ext>
            </a:extLst>
          </p:cNvPr>
          <p:cNvPicPr>
            <a:picLocks noChangeAspect="1"/>
          </p:cNvPicPr>
          <p:nvPr/>
        </p:nvPicPr>
        <p:blipFill>
          <a:blip r:embed="rId2"/>
          <a:stretch>
            <a:fillRect/>
          </a:stretch>
        </p:blipFill>
        <p:spPr>
          <a:xfrm>
            <a:off x="107111" y="1306285"/>
            <a:ext cx="4049744" cy="4114800"/>
          </a:xfrm>
          <a:prstGeom prst="rect">
            <a:avLst/>
          </a:prstGeom>
        </p:spPr>
      </p:pic>
      <p:pic>
        <p:nvPicPr>
          <p:cNvPr id="10" name="Imagen 9">
            <a:extLst>
              <a:ext uri="{FF2B5EF4-FFF2-40B4-BE49-F238E27FC236}">
                <a16:creationId xmlns:a16="http://schemas.microsoft.com/office/drawing/2014/main" id="{9AE3D6EE-E564-F5F3-8948-9929165D2477}"/>
              </a:ext>
            </a:extLst>
          </p:cNvPr>
          <p:cNvPicPr>
            <a:picLocks noChangeAspect="1"/>
          </p:cNvPicPr>
          <p:nvPr/>
        </p:nvPicPr>
        <p:blipFill>
          <a:blip r:embed="rId3"/>
          <a:stretch>
            <a:fillRect/>
          </a:stretch>
        </p:blipFill>
        <p:spPr>
          <a:xfrm>
            <a:off x="4344906" y="1306285"/>
            <a:ext cx="3502188" cy="4114800"/>
          </a:xfrm>
          <a:prstGeom prst="rect">
            <a:avLst/>
          </a:prstGeom>
        </p:spPr>
      </p:pic>
      <p:pic>
        <p:nvPicPr>
          <p:cNvPr id="12" name="Imagen 11">
            <a:extLst>
              <a:ext uri="{FF2B5EF4-FFF2-40B4-BE49-F238E27FC236}">
                <a16:creationId xmlns:a16="http://schemas.microsoft.com/office/drawing/2014/main" id="{15B28F3F-5595-460E-729C-699EB5F74EC3}"/>
              </a:ext>
            </a:extLst>
          </p:cNvPr>
          <p:cNvPicPr>
            <a:picLocks noChangeAspect="1"/>
          </p:cNvPicPr>
          <p:nvPr/>
        </p:nvPicPr>
        <p:blipFill>
          <a:blip r:embed="rId4"/>
          <a:stretch>
            <a:fillRect/>
          </a:stretch>
        </p:blipFill>
        <p:spPr>
          <a:xfrm>
            <a:off x="8127719" y="1371600"/>
            <a:ext cx="3611632" cy="4114800"/>
          </a:xfrm>
          <a:prstGeom prst="rect">
            <a:avLst/>
          </a:prstGeom>
        </p:spPr>
      </p:pic>
    </p:spTree>
    <p:extLst>
      <p:ext uri="{BB962C8B-B14F-4D97-AF65-F5344CB8AC3E}">
        <p14:creationId xmlns:p14="http://schemas.microsoft.com/office/powerpoint/2010/main" val="22719485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1108</TotalTime>
  <Words>2132</Words>
  <Application>Microsoft Office PowerPoint</Application>
  <PresentationFormat>Panorámica</PresentationFormat>
  <Paragraphs>244</Paragraphs>
  <Slides>50</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Aptos</vt:lpstr>
      <vt:lpstr>Aptos Display</vt:lpstr>
      <vt:lpstr>Arial</vt:lpstr>
      <vt:lpstr>Consolas</vt:lpstr>
      <vt:lpstr>Garet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Departamentos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Municipios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Cardona Velasquez</dc:creator>
  <cp:lastModifiedBy>Valentina Cardona Velasquez</cp:lastModifiedBy>
  <cp:revision>30</cp:revision>
  <dcterms:created xsi:type="dcterms:W3CDTF">2025-05-07T00:03:44Z</dcterms:created>
  <dcterms:modified xsi:type="dcterms:W3CDTF">2025-06-26T16:35:31Z</dcterms:modified>
</cp:coreProperties>
</file>